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</p:sldMasterIdLst>
  <p:notesMasterIdLst>
    <p:notesMasterId r:id="rId22"/>
  </p:notesMasterIdLst>
  <p:handoutMasterIdLst>
    <p:handoutMasterId r:id="rId23"/>
  </p:handoutMasterIdLst>
  <p:sldIdLst>
    <p:sldId id="643" r:id="rId2"/>
    <p:sldId id="629" r:id="rId3"/>
    <p:sldId id="631" r:id="rId4"/>
    <p:sldId id="584" r:id="rId5"/>
    <p:sldId id="622" r:id="rId6"/>
    <p:sldId id="644" r:id="rId7"/>
    <p:sldId id="641" r:id="rId8"/>
    <p:sldId id="627" r:id="rId9"/>
    <p:sldId id="578" r:id="rId10"/>
    <p:sldId id="579" r:id="rId11"/>
    <p:sldId id="633" r:id="rId12"/>
    <p:sldId id="548" r:id="rId13"/>
    <p:sldId id="636" r:id="rId14"/>
    <p:sldId id="637" r:id="rId15"/>
    <p:sldId id="638" r:id="rId16"/>
    <p:sldId id="624" r:id="rId17"/>
    <p:sldId id="642" r:id="rId18"/>
    <p:sldId id="623" r:id="rId19"/>
    <p:sldId id="640" r:id="rId20"/>
    <p:sldId id="646" r:id="rId21"/>
  </p:sldIdLst>
  <p:sldSz cx="9144000" cy="6858000" type="screen4x3"/>
  <p:notesSz cx="6735763" cy="9869488"/>
  <p:defaultTextStyle>
    <a:defPPr>
      <a:defRPr lang="zh-TW"/>
    </a:defPPr>
    <a:lvl1pPr algn="l" rtl="0" fontAlgn="base">
      <a:spcBef>
        <a:spcPct val="20000"/>
      </a:spcBef>
      <a:spcAft>
        <a:spcPct val="0"/>
      </a:spcAft>
      <a:buClr>
        <a:schemeClr val="accent2"/>
      </a:buClr>
      <a:buFont typeface="Wingdings" pitchFamily="2" charset="2"/>
      <a:buChar char="o"/>
      <a:defRPr kumimoji="1" sz="2000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accent2"/>
      </a:buClr>
      <a:buFont typeface="Wingdings" pitchFamily="2" charset="2"/>
      <a:buChar char="o"/>
      <a:defRPr kumimoji="1" sz="2000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accent2"/>
      </a:buClr>
      <a:buFont typeface="Wingdings" pitchFamily="2" charset="2"/>
      <a:buChar char="o"/>
      <a:defRPr kumimoji="1" sz="2000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accent2"/>
      </a:buClr>
      <a:buFont typeface="Wingdings" pitchFamily="2" charset="2"/>
      <a:buChar char="o"/>
      <a:defRPr kumimoji="1" sz="2000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accent2"/>
      </a:buClr>
      <a:buFont typeface="Wingdings" pitchFamily="2" charset="2"/>
      <a:buChar char="o"/>
      <a:defRPr kumimoji="1" sz="2000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00FF00"/>
    <a:srgbClr val="FFFF99"/>
    <a:srgbClr val="CC00CC"/>
    <a:srgbClr val="3399FF"/>
    <a:srgbClr val="33CCCC"/>
    <a:srgbClr val="0099CC"/>
    <a:srgbClr val="66FFFF"/>
    <a:srgbClr val="99FF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53" autoAdjust="0"/>
    <p:restoredTop sz="99138" autoAdjust="0"/>
  </p:normalViewPr>
  <p:slideViewPr>
    <p:cSldViewPr>
      <p:cViewPr>
        <p:scale>
          <a:sx n="66" d="100"/>
          <a:sy n="66" d="100"/>
        </p:scale>
        <p:origin x="-1272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2DB521-009E-4F09-8D09-D6CFF427138F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696F68D-6438-4813-844B-6CB1246491D9}">
      <dgm:prSet phldrT="[文字]" custT="1"/>
      <dgm:spPr/>
      <dgm:t>
        <a:bodyPr/>
        <a:lstStyle/>
        <a:p>
          <a:pPr>
            <a:lnSpc>
              <a:spcPts val="2800"/>
            </a:lnSpc>
          </a:pPr>
          <a:r>
            <a:rPr lang="zh-TW" alt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TC Bold" pitchFamily="34" charset="-120"/>
              <a:ea typeface="Noto Sans CJK TC Bold" pitchFamily="34" charset="-120"/>
            </a:rPr>
            <a:t>雇主不得因勞工申訴而有</a:t>
          </a:r>
          <a:r>
            <a:rPr lang="zh-TW" altLang="zh-TW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TC Bold" pitchFamily="34" charset="-120"/>
              <a:ea typeface="Noto Sans CJK TC Bold" pitchFamily="34" charset="-120"/>
            </a:rPr>
            <a:t>不利處分</a:t>
          </a:r>
          <a:endParaRPr lang="zh-TW" alt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oto Sans CJK TC Bold" pitchFamily="34" charset="-120"/>
            <a:ea typeface="Noto Sans CJK TC Bold" pitchFamily="34" charset="-120"/>
          </a:endParaRPr>
        </a:p>
      </dgm:t>
    </dgm:pt>
    <dgm:pt modelId="{D2E5F959-8FDB-4BCE-9779-901B727624F9}" type="parTrans" cxnId="{18D197E6-8B2E-43A5-906A-6F5C78D1DFBD}">
      <dgm:prSet/>
      <dgm:spPr/>
      <dgm:t>
        <a:bodyPr/>
        <a:lstStyle/>
        <a:p>
          <a:endParaRPr lang="zh-TW" altLang="en-US"/>
        </a:p>
      </dgm:t>
    </dgm:pt>
    <dgm:pt modelId="{5C79DB87-34F1-4600-9DD1-CE652449CAD4}" type="sibTrans" cxnId="{18D197E6-8B2E-43A5-906A-6F5C78D1DFBD}">
      <dgm:prSet/>
      <dgm:spPr/>
      <dgm:t>
        <a:bodyPr/>
        <a:lstStyle/>
        <a:p>
          <a:endParaRPr lang="zh-TW" altLang="en-US"/>
        </a:p>
      </dgm:t>
    </dgm:pt>
    <dgm:pt modelId="{6C14C5A8-CC90-488C-ACDF-DA3BDD8F32BE}">
      <dgm:prSet phldrT="[文字]" custT="1"/>
      <dgm:spPr/>
      <dgm:t>
        <a:bodyPr/>
        <a:lstStyle/>
        <a:p>
          <a:r>
            <a:rPr lang="zh-TW" altLang="zh-TW" sz="2000" b="1" u="none" dirty="0" smtClean="0">
              <a:latin typeface="Noto Sans CJK TC Bold" pitchFamily="34" charset="-120"/>
              <a:ea typeface="Noto Sans CJK TC Bold" pitchFamily="34" charset="-120"/>
            </a:rPr>
            <a:t>解僱</a:t>
          </a:r>
          <a:r>
            <a:rPr lang="zh-TW" altLang="en-US" sz="2000" u="none" dirty="0" smtClean="0">
              <a:latin typeface="Noto Sans CJK TC Bold" pitchFamily="34" charset="-120"/>
              <a:ea typeface="Noto Sans CJK TC Bold" pitchFamily="34" charset="-120"/>
            </a:rPr>
            <a:t>、</a:t>
          </a:r>
          <a:r>
            <a:rPr lang="zh-TW" altLang="zh-TW" sz="2000" u="none" dirty="0" smtClean="0">
              <a:latin typeface="Noto Sans CJK TC Bold" pitchFamily="34" charset="-120"/>
              <a:ea typeface="Noto Sans CJK TC Bold" pitchFamily="34" charset="-120"/>
            </a:rPr>
            <a:t>降調</a:t>
          </a:r>
          <a:r>
            <a:rPr lang="zh-TW" altLang="en-US" sz="2000" u="none" dirty="0" smtClean="0">
              <a:latin typeface="Noto Sans CJK TC Bold" pitchFamily="34" charset="-120"/>
              <a:ea typeface="Noto Sans CJK TC Bold" pitchFamily="34" charset="-120"/>
            </a:rPr>
            <a:t>、</a:t>
          </a:r>
          <a:r>
            <a:rPr lang="zh-TW" altLang="zh-TW" sz="2000" u="none" dirty="0" smtClean="0">
              <a:latin typeface="Noto Sans CJK TC Bold" pitchFamily="34" charset="-120"/>
              <a:ea typeface="Noto Sans CJK TC Bold" pitchFamily="34" charset="-120"/>
            </a:rPr>
            <a:t>減薪</a:t>
          </a:r>
          <a:r>
            <a:rPr lang="zh-TW" altLang="en-US" sz="2000" u="none" dirty="0" smtClean="0">
              <a:latin typeface="Noto Sans CJK TC Bold" pitchFamily="34" charset="-120"/>
              <a:ea typeface="Noto Sans CJK TC Bold" pitchFamily="34" charset="-120"/>
            </a:rPr>
            <a:t>、</a:t>
          </a:r>
          <a:r>
            <a:rPr lang="zh-TW" altLang="zh-TW" sz="2000" u="none" dirty="0" smtClean="0">
              <a:latin typeface="Noto Sans CJK TC Bold" pitchFamily="34" charset="-120"/>
              <a:ea typeface="Noto Sans CJK TC Bold" pitchFamily="34" charset="-120"/>
            </a:rPr>
            <a:t>損害其依法令</a:t>
          </a:r>
          <a:r>
            <a:rPr lang="zh-TW" altLang="en-US" sz="2000" u="none" dirty="0" smtClean="0">
              <a:latin typeface="Noto Sans CJK TC Bold" pitchFamily="34" charset="-120"/>
              <a:ea typeface="Noto Sans CJK TC Bold" pitchFamily="34" charset="-120"/>
            </a:rPr>
            <a:t>、</a:t>
          </a:r>
          <a:r>
            <a:rPr lang="zh-TW" altLang="zh-TW" sz="2000" u="none" dirty="0" smtClean="0">
              <a:latin typeface="Noto Sans CJK TC Bold" pitchFamily="34" charset="-120"/>
              <a:ea typeface="Noto Sans CJK TC Bold" pitchFamily="34" charset="-120"/>
            </a:rPr>
            <a:t>契約或習慣上所應享有之權益</a:t>
          </a:r>
          <a:r>
            <a:rPr lang="zh-TW" altLang="en-US" sz="2000" u="none" dirty="0" smtClean="0">
              <a:latin typeface="Noto Sans CJK TC Bold" pitchFamily="34" charset="-120"/>
              <a:ea typeface="Noto Sans CJK TC Bold" pitchFamily="34" charset="-120"/>
            </a:rPr>
            <a:t>、</a:t>
          </a:r>
          <a:r>
            <a:rPr lang="zh-TW" altLang="zh-TW" sz="2000" u="none" dirty="0" smtClean="0">
              <a:latin typeface="Noto Sans CJK TC Bold" pitchFamily="34" charset="-120"/>
              <a:ea typeface="Noto Sans CJK TC Bold" pitchFamily="34" charset="-120"/>
            </a:rPr>
            <a:t>其他不利之處分</a:t>
          </a:r>
          <a:r>
            <a:rPr lang="zh-TW" altLang="en-US" sz="2000" u="none" dirty="0" smtClean="0">
              <a:latin typeface="Noto Sans CJK TC Bold" pitchFamily="34" charset="-120"/>
              <a:ea typeface="Noto Sans CJK TC Bold" pitchFamily="34" charset="-120"/>
            </a:rPr>
            <a:t>，</a:t>
          </a:r>
          <a:r>
            <a:rPr lang="zh-TW" altLang="zh-TW" sz="3200" b="1" u="none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TC Bold" pitchFamily="34" charset="-120"/>
              <a:ea typeface="Noto Sans CJK TC Bold" pitchFamily="34" charset="-120"/>
            </a:rPr>
            <a:t>無效</a:t>
          </a:r>
          <a:endParaRPr lang="zh-TW" altLang="en-US" sz="2000" u="none" dirty="0">
            <a:solidFill>
              <a:srgbClr val="C00000"/>
            </a:solidFill>
            <a:latin typeface="Noto Sans CJK TC Bold" pitchFamily="34" charset="-120"/>
            <a:ea typeface="Noto Sans CJK TC Bold" pitchFamily="34" charset="-120"/>
          </a:endParaRPr>
        </a:p>
      </dgm:t>
    </dgm:pt>
    <dgm:pt modelId="{9CCD5373-7E91-4E7A-9E84-E0DB1B371647}" type="parTrans" cxnId="{C8D1DF5B-ECFA-4F33-BEB5-1DF3D80303E9}">
      <dgm:prSet/>
      <dgm:spPr/>
      <dgm:t>
        <a:bodyPr/>
        <a:lstStyle/>
        <a:p>
          <a:endParaRPr lang="zh-TW" altLang="en-US"/>
        </a:p>
      </dgm:t>
    </dgm:pt>
    <dgm:pt modelId="{C8D5A276-FF72-4495-B7B0-EABC09D7187A}" type="sibTrans" cxnId="{C8D1DF5B-ECFA-4F33-BEB5-1DF3D80303E9}">
      <dgm:prSet/>
      <dgm:spPr/>
      <dgm:t>
        <a:bodyPr/>
        <a:lstStyle/>
        <a:p>
          <a:endParaRPr lang="zh-TW" altLang="en-US"/>
        </a:p>
      </dgm:t>
    </dgm:pt>
    <dgm:pt modelId="{A0D97BED-683A-46A9-A324-A62585D28473}">
      <dgm:prSet phldrT="[文字]" custT="1"/>
      <dgm:spPr/>
      <dgm:t>
        <a:bodyPr/>
        <a:lstStyle/>
        <a:p>
          <a:pPr>
            <a:lnSpc>
              <a:spcPts val="2800"/>
            </a:lnSpc>
          </a:pPr>
          <a:r>
            <a:rPr lang="zh-TW" altLang="en-US" sz="2800" dirty="0" smtClean="0">
              <a:latin typeface="Noto Sans CJK TC Bold" pitchFamily="34" charset="-120"/>
              <a:ea typeface="Noto Sans CJK TC Bold" pitchFamily="34" charset="-120"/>
            </a:rPr>
            <a:t>主管機關</a:t>
          </a:r>
          <a:endParaRPr lang="en-US" altLang="zh-TW" sz="2800" dirty="0" smtClean="0">
            <a:latin typeface="Noto Sans CJK TC Bold" pitchFamily="34" charset="-120"/>
            <a:ea typeface="Noto Sans CJK TC Bold" pitchFamily="34" charset="-120"/>
          </a:endParaRPr>
        </a:p>
        <a:p>
          <a:pPr>
            <a:lnSpc>
              <a:spcPts val="2800"/>
            </a:lnSpc>
          </a:pPr>
          <a:r>
            <a:rPr lang="zh-TW" alt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TC Bold" pitchFamily="34" charset="-120"/>
              <a:ea typeface="Noto Sans CJK TC Bold" pitchFamily="34" charset="-120"/>
            </a:rPr>
            <a:t>處理時間</a:t>
          </a:r>
          <a:endParaRPr lang="zh-TW" alt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oto Sans CJK TC Bold" pitchFamily="34" charset="-120"/>
            <a:ea typeface="Noto Sans CJK TC Bold" pitchFamily="34" charset="-120"/>
          </a:endParaRPr>
        </a:p>
      </dgm:t>
    </dgm:pt>
    <dgm:pt modelId="{03ADE826-DE4C-4901-904B-498E443504D5}" type="parTrans" cxnId="{06B73155-AF2E-4474-B1AF-C1F5F2477C0C}">
      <dgm:prSet/>
      <dgm:spPr/>
      <dgm:t>
        <a:bodyPr/>
        <a:lstStyle/>
        <a:p>
          <a:endParaRPr lang="zh-TW" altLang="en-US"/>
        </a:p>
      </dgm:t>
    </dgm:pt>
    <dgm:pt modelId="{765FA505-CDAC-4FD5-96E7-E12BE1B5CB14}" type="sibTrans" cxnId="{06B73155-AF2E-4474-B1AF-C1F5F2477C0C}">
      <dgm:prSet/>
      <dgm:spPr/>
      <dgm:t>
        <a:bodyPr/>
        <a:lstStyle/>
        <a:p>
          <a:endParaRPr lang="zh-TW" altLang="en-US"/>
        </a:p>
      </dgm:t>
    </dgm:pt>
    <dgm:pt modelId="{A93BAA67-1FCE-4F0C-862F-6E2118C18D53}">
      <dgm:prSet phldrT="[文字]" custT="1"/>
      <dgm:spPr/>
      <dgm:t>
        <a:bodyPr/>
        <a:lstStyle/>
        <a:p>
          <a:r>
            <a:rPr lang="en-US" altLang="zh-TW" sz="3600" b="1" u="none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TC Bold" pitchFamily="34" charset="-120"/>
              <a:ea typeface="Noto Sans CJK TC Bold" pitchFamily="34" charset="-120"/>
            </a:rPr>
            <a:t>60</a:t>
          </a:r>
          <a:r>
            <a:rPr lang="zh-TW" altLang="en-US" sz="3600" b="1" u="none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TC Bold" pitchFamily="34" charset="-120"/>
              <a:ea typeface="Noto Sans CJK TC Bold" pitchFamily="34" charset="-120"/>
            </a:rPr>
            <a:t>日</a:t>
          </a:r>
          <a:r>
            <a:rPr lang="zh-TW" altLang="zh-TW" sz="2000" u="none" dirty="0" smtClean="0">
              <a:latin typeface="Noto Sans CJK TC Bold" pitchFamily="34" charset="-120"/>
              <a:ea typeface="Noto Sans CJK TC Bold" pitchFamily="34" charset="-120"/>
            </a:rPr>
            <a:t>內將處理情形</a:t>
          </a:r>
          <a:r>
            <a:rPr lang="zh-TW" altLang="en-US" sz="2000" u="none" dirty="0" smtClean="0">
              <a:latin typeface="Noto Sans CJK TC Bold" pitchFamily="34" charset="-120"/>
              <a:ea typeface="Noto Sans CJK TC Bold" pitchFamily="34" charset="-120"/>
            </a:rPr>
            <a:t>，</a:t>
          </a:r>
          <a:r>
            <a:rPr lang="zh-TW" altLang="zh-TW" sz="3600" b="1" u="none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TC Bold" pitchFamily="34" charset="-120"/>
              <a:ea typeface="Noto Sans CJK TC Bold" pitchFamily="34" charset="-120"/>
            </a:rPr>
            <a:t>書面</a:t>
          </a:r>
          <a:r>
            <a:rPr lang="zh-TW" altLang="zh-TW" sz="2000" u="none" dirty="0" smtClean="0">
              <a:latin typeface="Noto Sans CJK TC Bold" pitchFamily="34" charset="-120"/>
              <a:ea typeface="Noto Sans CJK TC Bold" pitchFamily="34" charset="-120"/>
            </a:rPr>
            <a:t>通知勞工</a:t>
          </a:r>
          <a:endParaRPr lang="zh-TW" altLang="en-US" sz="2000" u="none" dirty="0">
            <a:latin typeface="Noto Sans CJK TC Bold" pitchFamily="34" charset="-120"/>
            <a:ea typeface="Noto Sans CJK TC Bold" pitchFamily="34" charset="-120"/>
          </a:endParaRPr>
        </a:p>
      </dgm:t>
    </dgm:pt>
    <dgm:pt modelId="{4AA0424E-FA6E-4AA5-9B2C-ACC31C647A2D}" type="parTrans" cxnId="{A8808C72-11D1-49B8-B173-46F6CB7D514E}">
      <dgm:prSet/>
      <dgm:spPr/>
      <dgm:t>
        <a:bodyPr/>
        <a:lstStyle/>
        <a:p>
          <a:endParaRPr lang="zh-TW" altLang="en-US"/>
        </a:p>
      </dgm:t>
    </dgm:pt>
    <dgm:pt modelId="{DD749CB4-E257-497C-B7FE-1E50A696E08A}" type="sibTrans" cxnId="{A8808C72-11D1-49B8-B173-46F6CB7D514E}">
      <dgm:prSet/>
      <dgm:spPr/>
      <dgm:t>
        <a:bodyPr/>
        <a:lstStyle/>
        <a:p>
          <a:endParaRPr lang="zh-TW" altLang="en-US"/>
        </a:p>
      </dgm:t>
    </dgm:pt>
    <dgm:pt modelId="{F2C562B4-E533-4620-9895-7295AD7EACD2}">
      <dgm:prSet phldrT="[文字]" custT="1"/>
      <dgm:spPr/>
      <dgm:t>
        <a:bodyPr/>
        <a:lstStyle/>
        <a:p>
          <a:r>
            <a:rPr lang="zh-TW" alt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TC Bold" pitchFamily="34" charset="-120"/>
              <a:ea typeface="Noto Sans CJK TC Bold" pitchFamily="34" charset="-120"/>
            </a:rPr>
            <a:t>保密原則</a:t>
          </a:r>
          <a:endParaRPr lang="zh-TW" alt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oto Sans CJK TC Bold" pitchFamily="34" charset="-120"/>
            <a:ea typeface="Noto Sans CJK TC Bold" pitchFamily="34" charset="-120"/>
          </a:endParaRPr>
        </a:p>
      </dgm:t>
    </dgm:pt>
    <dgm:pt modelId="{EC94372E-7E8F-405F-8E21-5AE7721CD34B}" type="parTrans" cxnId="{1D8C2E3D-5240-41D8-9026-60A170DD5598}">
      <dgm:prSet/>
      <dgm:spPr/>
      <dgm:t>
        <a:bodyPr/>
        <a:lstStyle/>
        <a:p>
          <a:endParaRPr lang="zh-TW" altLang="en-US"/>
        </a:p>
      </dgm:t>
    </dgm:pt>
    <dgm:pt modelId="{CEC81C79-ED7C-4087-8F19-DC420E97E6CE}" type="sibTrans" cxnId="{1D8C2E3D-5240-41D8-9026-60A170DD5598}">
      <dgm:prSet/>
      <dgm:spPr/>
      <dgm:t>
        <a:bodyPr/>
        <a:lstStyle/>
        <a:p>
          <a:endParaRPr lang="zh-TW" altLang="en-US"/>
        </a:p>
      </dgm:t>
    </dgm:pt>
    <dgm:pt modelId="{71C7761C-97F5-47A5-9F32-B6484B207768}">
      <dgm:prSet phldrT="[文字]" custT="1"/>
      <dgm:spPr/>
      <dgm:t>
        <a:bodyPr/>
        <a:lstStyle/>
        <a:p>
          <a:r>
            <a:rPr lang="zh-TW" altLang="zh-TW" sz="2000" u="none" dirty="0" smtClean="0">
              <a:latin typeface="Noto Sans CJK TC Bold" pitchFamily="34" charset="-120"/>
              <a:ea typeface="Noto Sans CJK TC Bold" pitchFamily="34" charset="-120"/>
            </a:rPr>
            <a:t>嚴守秘密</a:t>
          </a:r>
          <a:r>
            <a:rPr lang="zh-TW" altLang="en-US" sz="2000" u="none" dirty="0" smtClean="0">
              <a:latin typeface="Noto Sans CJK TC Bold" pitchFamily="34" charset="-120"/>
              <a:ea typeface="Noto Sans CJK TC Bold" pitchFamily="34" charset="-120"/>
            </a:rPr>
            <a:t>，</a:t>
          </a:r>
          <a:r>
            <a:rPr lang="zh-TW" altLang="zh-TW" sz="2000" u="none" dirty="0" smtClean="0">
              <a:latin typeface="Noto Sans CJK TC Bold" pitchFamily="34" charset="-120"/>
              <a:ea typeface="Noto Sans CJK TC Bold" pitchFamily="34" charset="-120"/>
            </a:rPr>
            <a:t>不得洩漏足以識別其身分之資訊</a:t>
          </a:r>
          <a:endParaRPr lang="zh-TW" altLang="en-US" sz="2000" u="none" dirty="0" smtClean="0">
            <a:latin typeface="Noto Sans CJK TC Bold" pitchFamily="34" charset="-120"/>
            <a:ea typeface="Noto Sans CJK TC Bold" pitchFamily="34" charset="-120"/>
          </a:endParaRPr>
        </a:p>
      </dgm:t>
    </dgm:pt>
    <dgm:pt modelId="{97269328-7E5B-47C5-AC09-3E12BD2C3CDE}" type="parTrans" cxnId="{D6594F19-BCE5-47D7-B4DE-A0BD8B477EA3}">
      <dgm:prSet/>
      <dgm:spPr/>
      <dgm:t>
        <a:bodyPr/>
        <a:lstStyle/>
        <a:p>
          <a:endParaRPr lang="zh-TW" altLang="en-US"/>
        </a:p>
      </dgm:t>
    </dgm:pt>
    <dgm:pt modelId="{7482136A-16F3-4D55-8803-D8D9B00C33F5}" type="sibTrans" cxnId="{D6594F19-BCE5-47D7-B4DE-A0BD8B477EA3}">
      <dgm:prSet/>
      <dgm:spPr/>
      <dgm:t>
        <a:bodyPr/>
        <a:lstStyle/>
        <a:p>
          <a:endParaRPr lang="zh-TW" altLang="en-US"/>
        </a:p>
      </dgm:t>
    </dgm:pt>
    <dgm:pt modelId="{ED988DB4-FCDC-4579-970D-B01647A320AF}" type="pres">
      <dgm:prSet presAssocID="{502DB521-009E-4F09-8D09-D6CFF427138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FE1BFA7-09FC-46EC-9021-EAF3E00FB1E9}" type="pres">
      <dgm:prSet presAssocID="{1696F68D-6438-4813-844B-6CB1246491D9}" presName="linNode" presStyleCnt="0"/>
      <dgm:spPr/>
    </dgm:pt>
    <dgm:pt modelId="{D7D842A4-054E-4C75-910C-62F7813FB2B9}" type="pres">
      <dgm:prSet presAssocID="{1696F68D-6438-4813-844B-6CB1246491D9}" presName="parentText" presStyleLbl="node1" presStyleIdx="0" presStyleCnt="3" custScaleX="6988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A984723-1BC8-43D8-B9F1-7064E110ED28}" type="pres">
      <dgm:prSet presAssocID="{1696F68D-6438-4813-844B-6CB1246491D9}" presName="descendantText" presStyleLbl="alignAccFollowNode1" presStyleIdx="0" presStyleCnt="3" custScaleX="11177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033E4B-E973-42A8-A286-61F53B1A663F}" type="pres">
      <dgm:prSet presAssocID="{5C79DB87-34F1-4600-9DD1-CE652449CAD4}" presName="sp" presStyleCnt="0"/>
      <dgm:spPr/>
    </dgm:pt>
    <dgm:pt modelId="{3CDB9BFC-2D16-4947-A48C-38E8FA5DA04B}" type="pres">
      <dgm:prSet presAssocID="{A0D97BED-683A-46A9-A324-A62585D28473}" presName="linNode" presStyleCnt="0"/>
      <dgm:spPr/>
    </dgm:pt>
    <dgm:pt modelId="{8BA14053-E0B6-4E63-8A52-5E72BF5E90C8}" type="pres">
      <dgm:prSet presAssocID="{A0D97BED-683A-46A9-A324-A62585D28473}" presName="parentText" presStyleLbl="node1" presStyleIdx="1" presStyleCnt="3" custScaleX="6988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CFB595-8D70-4031-A027-5DCE1CF73571}" type="pres">
      <dgm:prSet presAssocID="{A0D97BED-683A-46A9-A324-A62585D28473}" presName="descendantText" presStyleLbl="alignAccFollowNode1" presStyleIdx="1" presStyleCnt="3" custScaleX="11177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CD71181-903B-4469-A8E0-F60C38E9626A}" type="pres">
      <dgm:prSet presAssocID="{765FA505-CDAC-4FD5-96E7-E12BE1B5CB14}" presName="sp" presStyleCnt="0"/>
      <dgm:spPr/>
    </dgm:pt>
    <dgm:pt modelId="{3F72561D-718D-49D4-B86B-943459AA0BCE}" type="pres">
      <dgm:prSet presAssocID="{F2C562B4-E533-4620-9895-7295AD7EACD2}" presName="linNode" presStyleCnt="0"/>
      <dgm:spPr/>
    </dgm:pt>
    <dgm:pt modelId="{584FED77-A55C-4860-AB2F-07287E12E03F}" type="pres">
      <dgm:prSet presAssocID="{F2C562B4-E533-4620-9895-7295AD7EACD2}" presName="parentText" presStyleLbl="node1" presStyleIdx="2" presStyleCnt="3" custScaleX="6988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B92BEF-6AEF-46FC-987C-0D147F65BF60}" type="pres">
      <dgm:prSet presAssocID="{F2C562B4-E533-4620-9895-7295AD7EACD2}" presName="descendantText" presStyleLbl="alignAccFollowNode1" presStyleIdx="2" presStyleCnt="3" custScaleX="11177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6C1F6C7-939B-4ED4-9B56-3F53D401D320}" type="presOf" srcId="{A0D97BED-683A-46A9-A324-A62585D28473}" destId="{8BA14053-E0B6-4E63-8A52-5E72BF5E90C8}" srcOrd="0" destOrd="0" presId="urn:microsoft.com/office/officeart/2005/8/layout/vList5"/>
    <dgm:cxn modelId="{18D197E6-8B2E-43A5-906A-6F5C78D1DFBD}" srcId="{502DB521-009E-4F09-8D09-D6CFF427138F}" destId="{1696F68D-6438-4813-844B-6CB1246491D9}" srcOrd="0" destOrd="0" parTransId="{D2E5F959-8FDB-4BCE-9779-901B727624F9}" sibTransId="{5C79DB87-34F1-4600-9DD1-CE652449CAD4}"/>
    <dgm:cxn modelId="{F61158F1-90CD-44B3-9B9E-3E45D1EB898E}" type="presOf" srcId="{1696F68D-6438-4813-844B-6CB1246491D9}" destId="{D7D842A4-054E-4C75-910C-62F7813FB2B9}" srcOrd="0" destOrd="0" presId="urn:microsoft.com/office/officeart/2005/8/layout/vList5"/>
    <dgm:cxn modelId="{D6594F19-BCE5-47D7-B4DE-A0BD8B477EA3}" srcId="{F2C562B4-E533-4620-9895-7295AD7EACD2}" destId="{71C7761C-97F5-47A5-9F32-B6484B207768}" srcOrd="0" destOrd="0" parTransId="{97269328-7E5B-47C5-AC09-3E12BD2C3CDE}" sibTransId="{7482136A-16F3-4D55-8803-D8D9B00C33F5}"/>
    <dgm:cxn modelId="{D2863AA5-29A6-4D5F-8BFA-D04F613B6303}" type="presOf" srcId="{71C7761C-97F5-47A5-9F32-B6484B207768}" destId="{55B92BEF-6AEF-46FC-987C-0D147F65BF60}" srcOrd="0" destOrd="0" presId="urn:microsoft.com/office/officeart/2005/8/layout/vList5"/>
    <dgm:cxn modelId="{0F299B20-C93E-4F72-9922-CE43FD35EAD6}" type="presOf" srcId="{6C14C5A8-CC90-488C-ACDF-DA3BDD8F32BE}" destId="{FA984723-1BC8-43D8-B9F1-7064E110ED28}" srcOrd="0" destOrd="0" presId="urn:microsoft.com/office/officeart/2005/8/layout/vList5"/>
    <dgm:cxn modelId="{06B73155-AF2E-4474-B1AF-C1F5F2477C0C}" srcId="{502DB521-009E-4F09-8D09-D6CFF427138F}" destId="{A0D97BED-683A-46A9-A324-A62585D28473}" srcOrd="1" destOrd="0" parTransId="{03ADE826-DE4C-4901-904B-498E443504D5}" sibTransId="{765FA505-CDAC-4FD5-96E7-E12BE1B5CB14}"/>
    <dgm:cxn modelId="{A8808C72-11D1-49B8-B173-46F6CB7D514E}" srcId="{A0D97BED-683A-46A9-A324-A62585D28473}" destId="{A93BAA67-1FCE-4F0C-862F-6E2118C18D53}" srcOrd="0" destOrd="0" parTransId="{4AA0424E-FA6E-4AA5-9B2C-ACC31C647A2D}" sibTransId="{DD749CB4-E257-497C-B7FE-1E50A696E08A}"/>
    <dgm:cxn modelId="{B54AE05A-A2A2-42E8-BEA5-B1F8D41445E1}" type="presOf" srcId="{502DB521-009E-4F09-8D09-D6CFF427138F}" destId="{ED988DB4-FCDC-4579-970D-B01647A320AF}" srcOrd="0" destOrd="0" presId="urn:microsoft.com/office/officeart/2005/8/layout/vList5"/>
    <dgm:cxn modelId="{1D8C2E3D-5240-41D8-9026-60A170DD5598}" srcId="{502DB521-009E-4F09-8D09-D6CFF427138F}" destId="{F2C562B4-E533-4620-9895-7295AD7EACD2}" srcOrd="2" destOrd="0" parTransId="{EC94372E-7E8F-405F-8E21-5AE7721CD34B}" sibTransId="{CEC81C79-ED7C-4087-8F19-DC420E97E6CE}"/>
    <dgm:cxn modelId="{E2352FE1-CA8B-4BDC-B108-2A69E491F991}" type="presOf" srcId="{A93BAA67-1FCE-4F0C-862F-6E2118C18D53}" destId="{42CFB595-8D70-4031-A027-5DCE1CF73571}" srcOrd="0" destOrd="0" presId="urn:microsoft.com/office/officeart/2005/8/layout/vList5"/>
    <dgm:cxn modelId="{FE2B4694-144C-41BF-BFC7-9FFF02A3F009}" type="presOf" srcId="{F2C562B4-E533-4620-9895-7295AD7EACD2}" destId="{584FED77-A55C-4860-AB2F-07287E12E03F}" srcOrd="0" destOrd="0" presId="urn:microsoft.com/office/officeart/2005/8/layout/vList5"/>
    <dgm:cxn modelId="{C8D1DF5B-ECFA-4F33-BEB5-1DF3D80303E9}" srcId="{1696F68D-6438-4813-844B-6CB1246491D9}" destId="{6C14C5A8-CC90-488C-ACDF-DA3BDD8F32BE}" srcOrd="0" destOrd="0" parTransId="{9CCD5373-7E91-4E7A-9E84-E0DB1B371647}" sibTransId="{C8D5A276-FF72-4495-B7B0-EABC09D7187A}"/>
    <dgm:cxn modelId="{778D958D-14A4-4DEA-A67B-9E8634EC19BC}" type="presParOf" srcId="{ED988DB4-FCDC-4579-970D-B01647A320AF}" destId="{2FE1BFA7-09FC-46EC-9021-EAF3E00FB1E9}" srcOrd="0" destOrd="0" presId="urn:microsoft.com/office/officeart/2005/8/layout/vList5"/>
    <dgm:cxn modelId="{516C5A25-25F3-4AEC-B81E-82E7F15092D9}" type="presParOf" srcId="{2FE1BFA7-09FC-46EC-9021-EAF3E00FB1E9}" destId="{D7D842A4-054E-4C75-910C-62F7813FB2B9}" srcOrd="0" destOrd="0" presId="urn:microsoft.com/office/officeart/2005/8/layout/vList5"/>
    <dgm:cxn modelId="{6D8C6DC9-EA4F-4B6D-84D8-ADA57D3EA0AD}" type="presParOf" srcId="{2FE1BFA7-09FC-46EC-9021-EAF3E00FB1E9}" destId="{FA984723-1BC8-43D8-B9F1-7064E110ED28}" srcOrd="1" destOrd="0" presId="urn:microsoft.com/office/officeart/2005/8/layout/vList5"/>
    <dgm:cxn modelId="{05A5F879-97CC-4952-A4CE-83475F70419B}" type="presParOf" srcId="{ED988DB4-FCDC-4579-970D-B01647A320AF}" destId="{50033E4B-E973-42A8-A286-61F53B1A663F}" srcOrd="1" destOrd="0" presId="urn:microsoft.com/office/officeart/2005/8/layout/vList5"/>
    <dgm:cxn modelId="{21AB8FF3-BFFE-48FE-9376-159B352F91BD}" type="presParOf" srcId="{ED988DB4-FCDC-4579-970D-B01647A320AF}" destId="{3CDB9BFC-2D16-4947-A48C-38E8FA5DA04B}" srcOrd="2" destOrd="0" presId="urn:microsoft.com/office/officeart/2005/8/layout/vList5"/>
    <dgm:cxn modelId="{941562EF-6616-492E-A129-9922DAC7D3F2}" type="presParOf" srcId="{3CDB9BFC-2D16-4947-A48C-38E8FA5DA04B}" destId="{8BA14053-E0B6-4E63-8A52-5E72BF5E90C8}" srcOrd="0" destOrd="0" presId="urn:microsoft.com/office/officeart/2005/8/layout/vList5"/>
    <dgm:cxn modelId="{28224532-F446-445D-80F8-5CF81E6F5261}" type="presParOf" srcId="{3CDB9BFC-2D16-4947-A48C-38E8FA5DA04B}" destId="{42CFB595-8D70-4031-A027-5DCE1CF73571}" srcOrd="1" destOrd="0" presId="urn:microsoft.com/office/officeart/2005/8/layout/vList5"/>
    <dgm:cxn modelId="{7BE32610-1CD4-443B-8700-E7DD2655BF1E}" type="presParOf" srcId="{ED988DB4-FCDC-4579-970D-B01647A320AF}" destId="{7CD71181-903B-4469-A8E0-F60C38E9626A}" srcOrd="3" destOrd="0" presId="urn:microsoft.com/office/officeart/2005/8/layout/vList5"/>
    <dgm:cxn modelId="{54A5A6E7-CCDD-4830-856C-C817BD0B6977}" type="presParOf" srcId="{ED988DB4-FCDC-4579-970D-B01647A320AF}" destId="{3F72561D-718D-49D4-B86B-943459AA0BCE}" srcOrd="4" destOrd="0" presId="urn:microsoft.com/office/officeart/2005/8/layout/vList5"/>
    <dgm:cxn modelId="{F78A7EA8-FA58-4C16-A866-F1BF3B93D513}" type="presParOf" srcId="{3F72561D-718D-49D4-B86B-943459AA0BCE}" destId="{584FED77-A55C-4860-AB2F-07287E12E03F}" srcOrd="0" destOrd="0" presId="urn:microsoft.com/office/officeart/2005/8/layout/vList5"/>
    <dgm:cxn modelId="{D7C627DF-D450-4131-9A00-43AE2CF136E1}" type="presParOf" srcId="{3F72561D-718D-49D4-B86B-943459AA0BCE}" destId="{55B92BEF-6AEF-46FC-987C-0D147F65BF6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84723-1BC8-43D8-B9F1-7064E110ED28}">
      <dsp:nvSpPr>
        <dsp:cNvPr id="0" name=""/>
        <dsp:cNvSpPr/>
      </dsp:nvSpPr>
      <dsp:spPr>
        <a:xfrm rot="5400000">
          <a:off x="4811974" y="-2313487"/>
          <a:ext cx="1280954" cy="62330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zh-TW" sz="2000" b="1" u="none" kern="1200" dirty="0" smtClean="0">
              <a:latin typeface="Noto Sans CJK TC Bold" pitchFamily="34" charset="-120"/>
              <a:ea typeface="Noto Sans CJK TC Bold" pitchFamily="34" charset="-120"/>
            </a:rPr>
            <a:t>解僱</a:t>
          </a:r>
          <a:r>
            <a:rPr lang="zh-TW" altLang="en-US" sz="2000" u="none" kern="1200" dirty="0" smtClean="0">
              <a:latin typeface="Noto Sans CJK TC Bold" pitchFamily="34" charset="-120"/>
              <a:ea typeface="Noto Sans CJK TC Bold" pitchFamily="34" charset="-120"/>
            </a:rPr>
            <a:t>、</a:t>
          </a:r>
          <a:r>
            <a:rPr lang="zh-TW" altLang="zh-TW" sz="2000" u="none" kern="1200" dirty="0" smtClean="0">
              <a:latin typeface="Noto Sans CJK TC Bold" pitchFamily="34" charset="-120"/>
              <a:ea typeface="Noto Sans CJK TC Bold" pitchFamily="34" charset="-120"/>
            </a:rPr>
            <a:t>降調</a:t>
          </a:r>
          <a:r>
            <a:rPr lang="zh-TW" altLang="en-US" sz="2000" u="none" kern="1200" dirty="0" smtClean="0">
              <a:latin typeface="Noto Sans CJK TC Bold" pitchFamily="34" charset="-120"/>
              <a:ea typeface="Noto Sans CJK TC Bold" pitchFamily="34" charset="-120"/>
            </a:rPr>
            <a:t>、</a:t>
          </a:r>
          <a:r>
            <a:rPr lang="zh-TW" altLang="zh-TW" sz="2000" u="none" kern="1200" dirty="0" smtClean="0">
              <a:latin typeface="Noto Sans CJK TC Bold" pitchFamily="34" charset="-120"/>
              <a:ea typeface="Noto Sans CJK TC Bold" pitchFamily="34" charset="-120"/>
            </a:rPr>
            <a:t>減薪</a:t>
          </a:r>
          <a:r>
            <a:rPr lang="zh-TW" altLang="en-US" sz="2000" u="none" kern="1200" dirty="0" smtClean="0">
              <a:latin typeface="Noto Sans CJK TC Bold" pitchFamily="34" charset="-120"/>
              <a:ea typeface="Noto Sans CJK TC Bold" pitchFamily="34" charset="-120"/>
            </a:rPr>
            <a:t>、</a:t>
          </a:r>
          <a:r>
            <a:rPr lang="zh-TW" altLang="zh-TW" sz="2000" u="none" kern="1200" dirty="0" smtClean="0">
              <a:latin typeface="Noto Sans CJK TC Bold" pitchFamily="34" charset="-120"/>
              <a:ea typeface="Noto Sans CJK TC Bold" pitchFamily="34" charset="-120"/>
            </a:rPr>
            <a:t>損害其依法令</a:t>
          </a:r>
          <a:r>
            <a:rPr lang="zh-TW" altLang="en-US" sz="2000" u="none" kern="1200" dirty="0" smtClean="0">
              <a:latin typeface="Noto Sans CJK TC Bold" pitchFamily="34" charset="-120"/>
              <a:ea typeface="Noto Sans CJK TC Bold" pitchFamily="34" charset="-120"/>
            </a:rPr>
            <a:t>、</a:t>
          </a:r>
          <a:r>
            <a:rPr lang="zh-TW" altLang="zh-TW" sz="2000" u="none" kern="1200" dirty="0" smtClean="0">
              <a:latin typeface="Noto Sans CJK TC Bold" pitchFamily="34" charset="-120"/>
              <a:ea typeface="Noto Sans CJK TC Bold" pitchFamily="34" charset="-120"/>
            </a:rPr>
            <a:t>契約或習慣上所應享有之權益</a:t>
          </a:r>
          <a:r>
            <a:rPr lang="zh-TW" altLang="en-US" sz="2000" u="none" kern="1200" dirty="0" smtClean="0">
              <a:latin typeface="Noto Sans CJK TC Bold" pitchFamily="34" charset="-120"/>
              <a:ea typeface="Noto Sans CJK TC Bold" pitchFamily="34" charset="-120"/>
            </a:rPr>
            <a:t>、</a:t>
          </a:r>
          <a:r>
            <a:rPr lang="zh-TW" altLang="zh-TW" sz="2000" u="none" kern="1200" dirty="0" smtClean="0">
              <a:latin typeface="Noto Sans CJK TC Bold" pitchFamily="34" charset="-120"/>
              <a:ea typeface="Noto Sans CJK TC Bold" pitchFamily="34" charset="-120"/>
            </a:rPr>
            <a:t>其他不利之處分</a:t>
          </a:r>
          <a:r>
            <a:rPr lang="zh-TW" altLang="en-US" sz="2000" u="none" kern="1200" dirty="0" smtClean="0">
              <a:latin typeface="Noto Sans CJK TC Bold" pitchFamily="34" charset="-120"/>
              <a:ea typeface="Noto Sans CJK TC Bold" pitchFamily="34" charset="-120"/>
            </a:rPr>
            <a:t>，</a:t>
          </a:r>
          <a:r>
            <a:rPr lang="zh-TW" altLang="zh-TW" sz="3200" b="1" u="none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TC Bold" pitchFamily="34" charset="-120"/>
              <a:ea typeface="Noto Sans CJK TC Bold" pitchFamily="34" charset="-120"/>
            </a:rPr>
            <a:t>無效</a:t>
          </a:r>
          <a:endParaRPr lang="zh-TW" altLang="en-US" sz="2000" u="none" kern="1200" dirty="0">
            <a:solidFill>
              <a:srgbClr val="C00000"/>
            </a:solidFill>
            <a:latin typeface="Noto Sans CJK TC Bold" pitchFamily="34" charset="-120"/>
            <a:ea typeface="Noto Sans CJK TC Bold" pitchFamily="34" charset="-120"/>
          </a:endParaRPr>
        </a:p>
      </dsp:txBody>
      <dsp:txXfrm rot="-5400000">
        <a:off x="2335942" y="225076"/>
        <a:ext cx="6170489" cy="1155892"/>
      </dsp:txXfrm>
    </dsp:sp>
    <dsp:sp modelId="{D7D842A4-054E-4C75-910C-62F7813FB2B9}">
      <dsp:nvSpPr>
        <dsp:cNvPr id="0" name=""/>
        <dsp:cNvSpPr/>
      </dsp:nvSpPr>
      <dsp:spPr>
        <a:xfrm>
          <a:off x="144006" y="2426"/>
          <a:ext cx="2191935" cy="160119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ts val="28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TC Bold" pitchFamily="34" charset="-120"/>
              <a:ea typeface="Noto Sans CJK TC Bold" pitchFamily="34" charset="-120"/>
            </a:rPr>
            <a:t>雇主不得因勞工申訴而有</a:t>
          </a:r>
          <a:r>
            <a:rPr lang="zh-TW" altLang="zh-TW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TC Bold" pitchFamily="34" charset="-120"/>
              <a:ea typeface="Noto Sans CJK TC Bold" pitchFamily="34" charset="-120"/>
            </a:rPr>
            <a:t>不利處分</a:t>
          </a:r>
          <a:endParaRPr lang="zh-TW" alt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oto Sans CJK TC Bold" pitchFamily="34" charset="-120"/>
            <a:ea typeface="Noto Sans CJK TC Bold" pitchFamily="34" charset="-120"/>
          </a:endParaRPr>
        </a:p>
      </dsp:txBody>
      <dsp:txXfrm>
        <a:off x="222170" y="80590"/>
        <a:ext cx="2035607" cy="1444865"/>
      </dsp:txXfrm>
    </dsp:sp>
    <dsp:sp modelId="{42CFB595-8D70-4031-A027-5DCE1CF73571}">
      <dsp:nvSpPr>
        <dsp:cNvPr id="0" name=""/>
        <dsp:cNvSpPr/>
      </dsp:nvSpPr>
      <dsp:spPr>
        <a:xfrm rot="5400000">
          <a:off x="4811974" y="-632234"/>
          <a:ext cx="1280954" cy="62330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3600" b="1" u="none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TC Bold" pitchFamily="34" charset="-120"/>
              <a:ea typeface="Noto Sans CJK TC Bold" pitchFamily="34" charset="-120"/>
            </a:rPr>
            <a:t>60</a:t>
          </a:r>
          <a:r>
            <a:rPr lang="zh-TW" altLang="en-US" sz="3600" b="1" u="none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TC Bold" pitchFamily="34" charset="-120"/>
              <a:ea typeface="Noto Sans CJK TC Bold" pitchFamily="34" charset="-120"/>
            </a:rPr>
            <a:t>日</a:t>
          </a:r>
          <a:r>
            <a:rPr lang="zh-TW" altLang="zh-TW" sz="2000" u="none" kern="1200" dirty="0" smtClean="0">
              <a:latin typeface="Noto Sans CJK TC Bold" pitchFamily="34" charset="-120"/>
              <a:ea typeface="Noto Sans CJK TC Bold" pitchFamily="34" charset="-120"/>
            </a:rPr>
            <a:t>內將處理情形</a:t>
          </a:r>
          <a:r>
            <a:rPr lang="zh-TW" altLang="en-US" sz="2000" u="none" kern="1200" dirty="0" smtClean="0">
              <a:latin typeface="Noto Sans CJK TC Bold" pitchFamily="34" charset="-120"/>
              <a:ea typeface="Noto Sans CJK TC Bold" pitchFamily="34" charset="-120"/>
            </a:rPr>
            <a:t>，</a:t>
          </a:r>
          <a:r>
            <a:rPr lang="zh-TW" altLang="zh-TW" sz="3600" b="1" u="none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TC Bold" pitchFamily="34" charset="-120"/>
              <a:ea typeface="Noto Sans CJK TC Bold" pitchFamily="34" charset="-120"/>
            </a:rPr>
            <a:t>書面</a:t>
          </a:r>
          <a:r>
            <a:rPr lang="zh-TW" altLang="zh-TW" sz="2000" u="none" kern="1200" dirty="0" smtClean="0">
              <a:latin typeface="Noto Sans CJK TC Bold" pitchFamily="34" charset="-120"/>
              <a:ea typeface="Noto Sans CJK TC Bold" pitchFamily="34" charset="-120"/>
            </a:rPr>
            <a:t>通知勞工</a:t>
          </a:r>
          <a:endParaRPr lang="zh-TW" altLang="en-US" sz="2000" u="none" kern="1200" dirty="0">
            <a:latin typeface="Noto Sans CJK TC Bold" pitchFamily="34" charset="-120"/>
            <a:ea typeface="Noto Sans CJK TC Bold" pitchFamily="34" charset="-120"/>
          </a:endParaRPr>
        </a:p>
      </dsp:txBody>
      <dsp:txXfrm rot="-5400000">
        <a:off x="2335942" y="1906329"/>
        <a:ext cx="6170489" cy="1155892"/>
      </dsp:txXfrm>
    </dsp:sp>
    <dsp:sp modelId="{8BA14053-E0B6-4E63-8A52-5E72BF5E90C8}">
      <dsp:nvSpPr>
        <dsp:cNvPr id="0" name=""/>
        <dsp:cNvSpPr/>
      </dsp:nvSpPr>
      <dsp:spPr>
        <a:xfrm>
          <a:off x="144006" y="1683679"/>
          <a:ext cx="2191935" cy="160119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ts val="28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Noto Sans CJK TC Bold" pitchFamily="34" charset="-120"/>
              <a:ea typeface="Noto Sans CJK TC Bold" pitchFamily="34" charset="-120"/>
            </a:rPr>
            <a:t>主管機關</a:t>
          </a:r>
          <a:endParaRPr lang="en-US" altLang="zh-TW" sz="2800" kern="1200" dirty="0" smtClean="0">
            <a:latin typeface="Noto Sans CJK TC Bold" pitchFamily="34" charset="-120"/>
            <a:ea typeface="Noto Sans CJK TC Bold" pitchFamily="34" charset="-120"/>
          </a:endParaRPr>
        </a:p>
        <a:p>
          <a:pPr lvl="0" algn="ctr" defTabSz="1244600">
            <a:lnSpc>
              <a:spcPts val="28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TC Bold" pitchFamily="34" charset="-120"/>
              <a:ea typeface="Noto Sans CJK TC Bold" pitchFamily="34" charset="-120"/>
            </a:rPr>
            <a:t>處理時間</a:t>
          </a:r>
          <a:endParaRPr lang="zh-TW" alt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oto Sans CJK TC Bold" pitchFamily="34" charset="-120"/>
            <a:ea typeface="Noto Sans CJK TC Bold" pitchFamily="34" charset="-120"/>
          </a:endParaRPr>
        </a:p>
      </dsp:txBody>
      <dsp:txXfrm>
        <a:off x="222170" y="1761843"/>
        <a:ext cx="2035607" cy="1444865"/>
      </dsp:txXfrm>
    </dsp:sp>
    <dsp:sp modelId="{55B92BEF-6AEF-46FC-987C-0D147F65BF60}">
      <dsp:nvSpPr>
        <dsp:cNvPr id="0" name=""/>
        <dsp:cNvSpPr/>
      </dsp:nvSpPr>
      <dsp:spPr>
        <a:xfrm rot="5400000">
          <a:off x="4811974" y="1049019"/>
          <a:ext cx="1280954" cy="62330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zh-TW" sz="2000" u="none" kern="1200" dirty="0" smtClean="0">
              <a:latin typeface="Noto Sans CJK TC Bold" pitchFamily="34" charset="-120"/>
              <a:ea typeface="Noto Sans CJK TC Bold" pitchFamily="34" charset="-120"/>
            </a:rPr>
            <a:t>嚴守秘密</a:t>
          </a:r>
          <a:r>
            <a:rPr lang="zh-TW" altLang="en-US" sz="2000" u="none" kern="1200" dirty="0" smtClean="0">
              <a:latin typeface="Noto Sans CJK TC Bold" pitchFamily="34" charset="-120"/>
              <a:ea typeface="Noto Sans CJK TC Bold" pitchFamily="34" charset="-120"/>
            </a:rPr>
            <a:t>，</a:t>
          </a:r>
          <a:r>
            <a:rPr lang="zh-TW" altLang="zh-TW" sz="2000" u="none" kern="1200" dirty="0" smtClean="0">
              <a:latin typeface="Noto Sans CJK TC Bold" pitchFamily="34" charset="-120"/>
              <a:ea typeface="Noto Sans CJK TC Bold" pitchFamily="34" charset="-120"/>
            </a:rPr>
            <a:t>不得洩漏足以識別其身分之資訊</a:t>
          </a:r>
          <a:endParaRPr lang="zh-TW" altLang="en-US" sz="2000" u="none" kern="1200" dirty="0" smtClean="0">
            <a:latin typeface="Noto Sans CJK TC Bold" pitchFamily="34" charset="-120"/>
            <a:ea typeface="Noto Sans CJK TC Bold" pitchFamily="34" charset="-120"/>
          </a:endParaRPr>
        </a:p>
      </dsp:txBody>
      <dsp:txXfrm rot="-5400000">
        <a:off x="2335942" y="3587583"/>
        <a:ext cx="6170489" cy="1155892"/>
      </dsp:txXfrm>
    </dsp:sp>
    <dsp:sp modelId="{584FED77-A55C-4860-AB2F-07287E12E03F}">
      <dsp:nvSpPr>
        <dsp:cNvPr id="0" name=""/>
        <dsp:cNvSpPr/>
      </dsp:nvSpPr>
      <dsp:spPr>
        <a:xfrm>
          <a:off x="144006" y="3364932"/>
          <a:ext cx="2191935" cy="160119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TC Bold" pitchFamily="34" charset="-120"/>
              <a:ea typeface="Noto Sans CJK TC Bold" pitchFamily="34" charset="-120"/>
            </a:rPr>
            <a:t>保密原則</a:t>
          </a:r>
          <a:endParaRPr lang="zh-TW" alt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oto Sans CJK TC Bold" pitchFamily="34" charset="-120"/>
            <a:ea typeface="Noto Sans CJK TC Bold" pitchFamily="34" charset="-120"/>
          </a:endParaRPr>
        </a:p>
      </dsp:txBody>
      <dsp:txXfrm>
        <a:off x="222170" y="3443096"/>
        <a:ext cx="2035607" cy="14448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413" cy="4938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8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920D8E8-D32E-48B1-A166-D12E9F46382F}" type="datetimeFigureOut">
              <a:rPr lang="zh-TW" altLang="en-US"/>
              <a:pPr>
                <a:defRPr/>
              </a:pPr>
              <a:t>2017/3/14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374029"/>
            <a:ext cx="2919413" cy="4938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14763" y="9374029"/>
            <a:ext cx="2919412" cy="4938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604D021-CC10-4236-9A24-050F1D05AFF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7067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9413" cy="493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7808"/>
            <a:ext cx="5389563" cy="444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4029"/>
            <a:ext cx="2919413" cy="493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4029"/>
            <a:ext cx="2919412" cy="493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2D1712A7-D94D-4DE6-AA03-E63956B2F3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49938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 useBgFill="1">
        <p:nvSpPr>
          <p:cNvPr id="5" name="圓角矩形 4"/>
          <p:cNvSpPr/>
          <p:nvPr/>
        </p:nvSpPr>
        <p:spPr>
          <a:xfrm>
            <a:off x="65089" y="69852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>
          <a:xfrm>
            <a:off x="63500" y="1449390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63500" y="1397001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3500" y="2976564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2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1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9B9BFEE-FFE5-44CA-B2D1-F40CFFE2BCD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0AC82-ECD9-4855-9230-51BA80B1BD0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1168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1"/>
            <a:ext cx="55626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BC7D7-4486-4499-BC60-8AB11A5F02A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4675" y="304801"/>
            <a:ext cx="8001000" cy="1216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4477C-E30B-4750-A122-5BFE36C7824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566739" y="304800"/>
            <a:ext cx="8008937" cy="5715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F880B-29B9-48C9-BB7A-61541720E21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>
          <a:xfrm>
            <a:off x="8686800" y="6400800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buFont typeface="Wingdings" pitchFamily="2" charset="2"/>
              <a:buNone/>
              <a:defRPr/>
            </a:pPr>
            <a:fld id="{8D59D886-4AD8-42D5-9ADC-D222D5C24ABE}" type="slidenum">
              <a:rPr lang="en-US" altLang="zh-TW" smtClean="0"/>
              <a:pPr>
                <a:buFont typeface="Wingdings" pitchFamily="2" charset="2"/>
                <a:buNone/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 useBgFill="1">
        <p:nvSpPr>
          <p:cNvPr id="5" name="圓角矩形 4"/>
          <p:cNvSpPr/>
          <p:nvPr/>
        </p:nvSpPr>
        <p:spPr>
          <a:xfrm>
            <a:off x="65313" y="69756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>
          <a:xfrm flipV="1">
            <a:off x="69851" y="2376490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69851" y="2341565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8263" y="2468564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1"/>
            <a:ext cx="7772400" cy="1362074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9"/>
            <a:ext cx="7772400" cy="13382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686800" y="6400800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buFont typeface="Wingdings" pitchFamily="2" charset="2"/>
              <a:buNone/>
              <a:defRPr/>
            </a:pPr>
            <a:fld id="{F489B2B0-9631-48D3-8012-D4655F12B398}" type="slidenum">
              <a:rPr lang="en-US" altLang="zh-TW" smtClean="0"/>
              <a:pPr>
                <a:buFont typeface="Wingdings" pitchFamily="2" charset="2"/>
                <a:buNone/>
                <a:defRPr/>
              </a:pPr>
              <a:t>‹#›</a:t>
            </a:fld>
            <a:endParaRPr lang="en-US" altLang="zh-TW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Font typeface="Wingdings" pitchFamily="2" charset="2"/>
              <a:buNone/>
              <a:defRPr/>
            </a:pPr>
            <a:fld id="{B9358DCA-C078-4CA4-865D-F4F161626960}" type="slidenum">
              <a:rPr lang="en-US" altLang="zh-TW" smtClean="0"/>
              <a:pPr>
                <a:buFont typeface="Wingdings" pitchFamily="2" charset="2"/>
                <a:buNone/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Font typeface="Wingdings" pitchFamily="2" charset="2"/>
              <a:buNone/>
              <a:defRPr/>
            </a:pPr>
            <a:fld id="{3190B2D9-E6A5-4BD1-94B7-1CA097320F01}" type="slidenum">
              <a:rPr lang="en-US" altLang="zh-TW" smtClean="0"/>
              <a:pPr>
                <a:buFont typeface="Wingdings" pitchFamily="2" charset="2"/>
                <a:buNone/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F91BD-86FF-4466-9719-B9E3332EBBC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2733A-3CDE-4319-9B43-D631A9E5AB8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 useBgFill="1">
        <p:nvSpPr>
          <p:cNvPr id="6" name="圓角矩形 5"/>
          <p:cNvSpPr/>
          <p:nvPr/>
        </p:nvSpPr>
        <p:spPr>
          <a:xfrm>
            <a:off x="63500" y="69852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BBFE0-7DF2-4391-B12E-B76E20079D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68264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>
          <a:xfrm>
            <a:off x="68264" y="4649789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68264" y="4773614"/>
            <a:ext cx="9007475" cy="47626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6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9" y="66674"/>
            <a:ext cx="9001873" cy="4581526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8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050" y="6208714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B301A-72B5-4990-AD82-CE9DE295A05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3500" y="69852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028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914400" y="274637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029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49"/>
            <a:ext cx="2476500" cy="476251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68680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Font typeface="Wingdings" pitchFamily="2" charset="2"/>
              <a:buNone/>
              <a:defRPr/>
            </a:pPr>
            <a:fld id="{56D9E5B2-5358-47FD-B5C9-134E8DD15E52}" type="slidenum">
              <a:rPr lang="en-US" altLang="zh-TW" smtClean="0"/>
              <a:pPr>
                <a:buFont typeface="Wingdings" pitchFamily="2" charset="2"/>
                <a:buNone/>
                <a:defRPr/>
              </a:pPr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66" r:id="rId2"/>
    <p:sldLayoutId id="2147484076" r:id="rId3"/>
    <p:sldLayoutId id="2147484067" r:id="rId4"/>
    <p:sldLayoutId id="2147484068" r:id="rId5"/>
    <p:sldLayoutId id="2147484069" r:id="rId6"/>
    <p:sldLayoutId id="2147484070" r:id="rId7"/>
    <p:sldLayoutId id="2147484077" r:id="rId8"/>
    <p:sldLayoutId id="2147484078" r:id="rId9"/>
    <p:sldLayoutId id="2147484071" r:id="rId10"/>
    <p:sldLayoutId id="2147484072" r:id="rId11"/>
    <p:sldLayoutId id="2147484073" r:id="rId12"/>
    <p:sldLayoutId id="2147484074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5516563"/>
            <a:ext cx="6400800" cy="863600"/>
          </a:xfrm>
        </p:spPr>
        <p:txBody>
          <a:bodyPr/>
          <a:lstStyle/>
          <a:p>
            <a:pPr eaLnBrk="1" hangingPunct="1"/>
            <a:r>
              <a:rPr lang="zh-TW" altLang="en-US" sz="2000" dirty="0" smtClean="0">
                <a:latin typeface="Noto Sans CJK TC Bold"/>
                <a:ea typeface="Noto Sans CJK TC Bold"/>
                <a:cs typeface="Noto Sans CJK TC Bold"/>
              </a:rPr>
              <a:t>勞工處勞資關係科</a:t>
            </a:r>
            <a:endParaRPr lang="en-US" altLang="zh-TW" sz="2000" dirty="0" smtClean="0">
              <a:latin typeface="Noto Sans CJK TC Bold"/>
              <a:ea typeface="Noto Sans CJK TC Bold"/>
              <a:cs typeface="Noto Sans CJK TC Bold"/>
            </a:endParaRPr>
          </a:p>
          <a:p>
            <a:pPr eaLnBrk="1" hangingPunct="1"/>
            <a:r>
              <a:rPr lang="zh-TW" altLang="en-US" sz="2000" dirty="0" smtClean="0">
                <a:latin typeface="Noto Sans CJK TC Bold"/>
                <a:ea typeface="Noto Sans CJK TC Bold"/>
                <a:cs typeface="Noto Sans CJK TC Bold"/>
              </a:rPr>
              <a:t>勞檢員  葉時羽</a:t>
            </a:r>
            <a:endParaRPr lang="en-US" altLang="zh-TW" sz="2000" dirty="0" smtClean="0">
              <a:latin typeface="Noto Sans CJK TC Bold"/>
              <a:ea typeface="Noto Sans CJK TC Bold"/>
              <a:cs typeface="Noto Sans CJK TC Bold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484313"/>
            <a:ext cx="8435975" cy="1470025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latin typeface="Noto Sans CJK TC Bold"/>
                <a:ea typeface="Noto Sans CJK TC Bold"/>
                <a:cs typeface="Noto Sans CJK TC Bold"/>
              </a:rPr>
              <a:t>勞動基準法</a:t>
            </a:r>
            <a:r>
              <a:rPr lang="zh-TW" altLang="en-US" sz="3600" b="1" dirty="0" smtClean="0">
                <a:latin typeface="Noto Sans CJK TC Bold"/>
                <a:ea typeface="Noto Sans CJK TC Bold"/>
                <a:cs typeface="Noto Sans CJK TC Bold"/>
              </a:rPr>
              <a:t>修</a:t>
            </a:r>
            <a:r>
              <a:rPr lang="zh-TW" altLang="en-US" sz="3600" b="1" dirty="0">
                <a:latin typeface="Noto Sans CJK TC Bold"/>
                <a:ea typeface="Noto Sans CJK TC Bold"/>
                <a:cs typeface="Noto Sans CJK TC Bold"/>
              </a:rPr>
              <a:t>法說明</a:t>
            </a:r>
            <a:r>
              <a:rPr lang="zh-TW" altLang="en-US" sz="3600" dirty="0" smtClean="0">
                <a:latin typeface="Noto Sans CJK TC Bold"/>
                <a:ea typeface="Noto Sans CJK TC Bold"/>
                <a:cs typeface="Noto Sans CJK TC Bold"/>
              </a:rPr>
              <a:t> </a:t>
            </a:r>
            <a:endParaRPr lang="zh-TW" altLang="en-US" sz="3600" dirty="0" smtClean="0">
              <a:latin typeface="Noto Sans CJK TC Bold"/>
              <a:ea typeface="Noto Sans CJK TC Bold"/>
              <a:cs typeface="Noto Sans CJK TC Bold"/>
            </a:endParaRPr>
          </a:p>
        </p:txBody>
      </p:sp>
      <p:pic>
        <p:nvPicPr>
          <p:cNvPr id="1843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3284538"/>
            <a:ext cx="374332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765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95288" y="762686"/>
            <a:ext cx="87487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3600" b="1" dirty="0">
                <a:latin typeface="Noto Sans CJK TC Bold" pitchFamily="34" charset="-120"/>
                <a:ea typeface="Noto Sans CJK TC Bold" pitchFamily="34" charset="-120"/>
                <a:cs typeface="Adobe 繁黑體 Std B"/>
              </a:rPr>
              <a:t>【</a:t>
            </a:r>
            <a:r>
              <a:rPr lang="zh-TW" altLang="en-US" sz="3600" b="1" dirty="0">
                <a:latin typeface="Noto Sans CJK TC Bold" pitchFamily="34" charset="-120"/>
                <a:ea typeface="Noto Sans CJK TC Bold" pitchFamily="34" charset="-120"/>
                <a:cs typeface="Adobe 繁黑體 Std B"/>
              </a:rPr>
              <a:t>修法後</a:t>
            </a:r>
            <a:r>
              <a:rPr lang="en-US" altLang="zh-TW" sz="3600" b="1" dirty="0" smtClean="0">
                <a:latin typeface="Noto Sans CJK TC Bold" pitchFamily="34" charset="-120"/>
                <a:ea typeface="Noto Sans CJK TC Bold" pitchFamily="34" charset="-120"/>
                <a:cs typeface="Adobe 繁黑體 Std B"/>
              </a:rPr>
              <a:t>】</a:t>
            </a:r>
            <a:r>
              <a:rPr lang="zh-TW" altLang="en-US" sz="3600" b="1" dirty="0" smtClean="0">
                <a:latin typeface="Noto Sans CJK TC Bold" pitchFamily="34" charset="-120"/>
                <a:ea typeface="Noto Sans CJK TC Bold" pitchFamily="34" charset="-120"/>
                <a:cs typeface="Adobe 繁黑體 Std B"/>
              </a:rPr>
              <a:t>加班費</a:t>
            </a:r>
            <a:r>
              <a:rPr lang="zh-TW" altLang="en-US" sz="3600" b="1" dirty="0">
                <a:latin typeface="Noto Sans CJK TC Bold" pitchFamily="34" charset="-120"/>
                <a:ea typeface="Noto Sans CJK TC Bold" pitchFamily="34" charset="-120"/>
                <a:cs typeface="Adobe 繁黑體 Std B"/>
              </a:rPr>
              <a:t>給付基準</a:t>
            </a:r>
            <a:endParaRPr lang="zh-TW" altLang="en-US" sz="2400" b="1" dirty="0">
              <a:latin typeface="Noto Sans CJK TC Bold" pitchFamily="34" charset="-120"/>
              <a:ea typeface="Noto Sans CJK TC Bold" pitchFamily="34" charset="-120"/>
              <a:cs typeface="Adobe 繁黑體 Std B"/>
            </a:endParaRPr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747713" y="6188071"/>
            <a:ext cx="5830887" cy="338137"/>
            <a:chOff x="471" y="3580"/>
            <a:chExt cx="3673" cy="213"/>
          </a:xfrm>
        </p:grpSpPr>
        <p:sp>
          <p:nvSpPr>
            <p:cNvPr id="11415" name="Rectangle 4"/>
            <p:cNvSpPr>
              <a:spLocks noChangeArrowheads="1"/>
            </p:cNvSpPr>
            <p:nvPr/>
          </p:nvSpPr>
          <p:spPr bwMode="auto">
            <a:xfrm>
              <a:off x="471" y="3580"/>
              <a:ext cx="3673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zh-TW" sz="1600" dirty="0">
                  <a:solidFill>
                    <a:schemeClr val="bg1"/>
                  </a:solidFill>
                  <a:latin typeface="Noto Sans CJK TC Bold" pitchFamily="34" charset="-120"/>
                  <a:ea typeface="Noto Sans CJK TC Bold" pitchFamily="34" charset="-120"/>
                </a:rPr>
                <a:t>  □ </a:t>
              </a:r>
              <a:r>
                <a:rPr lang="en-US" altLang="zh-TW" sz="1600" dirty="0">
                  <a:latin typeface="Noto Sans CJK TC Bold" pitchFamily="34" charset="-120"/>
                  <a:ea typeface="Noto Sans CJK TC Bold" pitchFamily="34" charset="-120"/>
                </a:rPr>
                <a:t>37</a:t>
              </a:r>
              <a:r>
                <a:rPr lang="zh-TW" altLang="en-US" sz="1600" dirty="0">
                  <a:latin typeface="Noto Sans CJK TC Bold" pitchFamily="34" charset="-120"/>
                  <a:ea typeface="Noto Sans CJK TC Bold" pitchFamily="34" charset="-120"/>
                </a:rPr>
                <a:t>條休假日   </a:t>
              </a:r>
              <a:r>
                <a:rPr lang="zh-TW" altLang="en-US" sz="1600" dirty="0">
                  <a:solidFill>
                    <a:schemeClr val="bg1"/>
                  </a:solidFill>
                  <a:latin typeface="Noto Sans CJK TC Bold" pitchFamily="34" charset="-120"/>
                  <a:ea typeface="Noto Sans CJK TC Bold" pitchFamily="34" charset="-120"/>
                </a:rPr>
                <a:t> □ </a:t>
              </a:r>
              <a:r>
                <a:rPr lang="en-US" altLang="zh-TW" sz="1600" dirty="0">
                  <a:latin typeface="Noto Sans CJK TC Bold" pitchFamily="34" charset="-120"/>
                  <a:ea typeface="Noto Sans CJK TC Bold" pitchFamily="34" charset="-120"/>
                </a:rPr>
                <a:t>36</a:t>
              </a:r>
              <a:r>
                <a:rPr lang="zh-TW" altLang="en-US" sz="1600" dirty="0">
                  <a:latin typeface="Noto Sans CJK TC Bold" pitchFamily="34" charset="-120"/>
                  <a:ea typeface="Noto Sans CJK TC Bold" pitchFamily="34" charset="-120"/>
                </a:rPr>
                <a:t>條例假日    </a:t>
              </a:r>
              <a:r>
                <a:rPr lang="zh-TW" altLang="en-US" sz="1600" dirty="0">
                  <a:solidFill>
                    <a:schemeClr val="bg1"/>
                  </a:solidFill>
                  <a:latin typeface="Noto Sans CJK TC Bold" pitchFamily="34" charset="-120"/>
                  <a:ea typeface="Noto Sans CJK TC Bold" pitchFamily="34" charset="-120"/>
                </a:rPr>
                <a:t>□</a:t>
              </a:r>
              <a:r>
                <a:rPr lang="zh-TW" altLang="en-US" sz="1600" dirty="0">
                  <a:latin typeface="Noto Sans CJK TC Bold" pitchFamily="34" charset="-120"/>
                  <a:ea typeface="Noto Sans CJK TC Bold" pitchFamily="34" charset="-120"/>
                </a:rPr>
                <a:t> </a:t>
              </a:r>
              <a:r>
                <a:rPr lang="zh-TW" altLang="en-US" sz="1600" dirty="0" smtClean="0">
                  <a:latin typeface="Noto Sans CJK TC Bold" pitchFamily="34" charset="-120"/>
                  <a:ea typeface="Noto Sans CJK TC Bold" pitchFamily="34" charset="-120"/>
                </a:rPr>
                <a:t> </a:t>
              </a:r>
              <a:r>
                <a:rPr lang="en-US" altLang="zh-TW" sz="1600" dirty="0" smtClean="0">
                  <a:latin typeface="Noto Sans CJK TC Bold" pitchFamily="34" charset="-120"/>
                  <a:ea typeface="Noto Sans CJK TC Bold" pitchFamily="34" charset="-120"/>
                </a:rPr>
                <a:t>36</a:t>
              </a:r>
              <a:r>
                <a:rPr lang="zh-TW" altLang="en-US" sz="1600" dirty="0">
                  <a:latin typeface="Noto Sans CJK TC Bold" pitchFamily="34" charset="-120"/>
                  <a:ea typeface="Noto Sans CJK TC Bold" pitchFamily="34" charset="-120"/>
                </a:rPr>
                <a:t>條休息日        </a:t>
              </a:r>
              <a:r>
                <a:rPr lang="zh-TW" altLang="en-US" sz="1600" dirty="0" smtClean="0">
                  <a:latin typeface="Noto Sans CJK TC Bold" pitchFamily="34" charset="-120"/>
                  <a:ea typeface="Noto Sans CJK TC Bold" pitchFamily="34" charset="-120"/>
                </a:rPr>
                <a:t>  上班</a:t>
              </a:r>
              <a:r>
                <a:rPr lang="zh-TW" altLang="en-US" sz="1600" dirty="0">
                  <a:latin typeface="Noto Sans CJK TC Bold" pitchFamily="34" charset="-120"/>
                  <a:ea typeface="Noto Sans CJK TC Bold" pitchFamily="34" charset="-120"/>
                </a:rPr>
                <a:t>日 </a:t>
              </a:r>
            </a:p>
          </p:txBody>
        </p:sp>
        <p:sp>
          <p:nvSpPr>
            <p:cNvPr id="11416" name="Rectangle 5"/>
            <p:cNvSpPr>
              <a:spLocks noChangeArrowheads="1"/>
            </p:cNvSpPr>
            <p:nvPr/>
          </p:nvSpPr>
          <p:spPr bwMode="auto">
            <a:xfrm>
              <a:off x="567" y="3612"/>
              <a:ext cx="136" cy="13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417" name="Rectangle 6"/>
            <p:cNvSpPr>
              <a:spLocks noChangeArrowheads="1"/>
            </p:cNvSpPr>
            <p:nvPr/>
          </p:nvSpPr>
          <p:spPr bwMode="auto">
            <a:xfrm>
              <a:off x="2472" y="3612"/>
              <a:ext cx="136" cy="13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418" name="Rectangle 7"/>
            <p:cNvSpPr>
              <a:spLocks noChangeArrowheads="1"/>
            </p:cNvSpPr>
            <p:nvPr/>
          </p:nvSpPr>
          <p:spPr bwMode="auto">
            <a:xfrm>
              <a:off x="1519" y="3612"/>
              <a:ext cx="136" cy="13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419" name="Rectangle 8"/>
            <p:cNvSpPr>
              <a:spLocks noChangeArrowheads="1"/>
            </p:cNvSpPr>
            <p:nvPr/>
          </p:nvSpPr>
          <p:spPr bwMode="auto">
            <a:xfrm>
              <a:off x="3424" y="3611"/>
              <a:ext cx="136" cy="136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aphicFrame>
        <p:nvGraphicFramePr>
          <p:cNvPr id="412681" name="Group 9"/>
          <p:cNvGraphicFramePr>
            <a:graphicFrameLocks noGrp="1"/>
          </p:cNvGraphicFramePr>
          <p:nvPr>
            <p:ph/>
          </p:nvPr>
        </p:nvGraphicFramePr>
        <p:xfrm>
          <a:off x="684213" y="1844675"/>
          <a:ext cx="7920235" cy="4176612"/>
        </p:xfrm>
        <a:graphic>
          <a:graphicData uri="http://schemas.openxmlformats.org/drawingml/2006/table">
            <a:tbl>
              <a:tblPr/>
              <a:tblGrid>
                <a:gridCol w="639501"/>
                <a:gridCol w="915827"/>
                <a:gridCol w="915827"/>
                <a:gridCol w="913195"/>
                <a:gridCol w="915827"/>
                <a:gridCol w="915827"/>
                <a:gridCol w="1264071"/>
                <a:gridCol w="1440160"/>
              </a:tblGrid>
              <a:tr h="3108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一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四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五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日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8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H</a:t>
                      </a:r>
                      <a:endParaRPr kumimoji="1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8H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︵</a:t>
                      </a:r>
                      <a:endParaRPr kumimoji="1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國</a:t>
                      </a:r>
                      <a:endParaRPr kumimoji="1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定</a:t>
                      </a:r>
                      <a:endParaRPr kumimoji="1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假</a:t>
                      </a:r>
                      <a:endParaRPr kumimoji="1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日</a:t>
                      </a:r>
                      <a:endParaRPr kumimoji="1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︶</a:t>
                      </a:r>
                      <a:endParaRPr kumimoji="1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    +1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又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1/3H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※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天災、事變或突發事件出勤</a:t>
                      </a:r>
                      <a:endParaRPr kumimoji="1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＋</a:t>
                      </a:r>
                      <a:endParaRPr kumimoji="1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8H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︵</a:t>
                      </a:r>
                      <a:endParaRPr kumimoji="1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例</a:t>
                      </a:r>
                      <a:endParaRPr kumimoji="1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假</a:t>
                      </a:r>
                      <a:endParaRPr kumimoji="1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︶</a:t>
                      </a:r>
                      <a:endParaRPr kumimoji="1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108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    +1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又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1/3H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108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    +1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又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2/3H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108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    +1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又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2/3H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108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    +1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又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2/3H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108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    +1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又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2/3H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108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    +1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又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2/3H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108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    +1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又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2/3H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108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671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 +1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又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1/3H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 +1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又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1/3H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    +2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又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2/3H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＋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2H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671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 +1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又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1/3H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 +1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又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1/3H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    +2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又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2/3H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＋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2H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671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11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 +1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又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2/3H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 +1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又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2/3H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    +2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又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2/3H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＋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2H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671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12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 +1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又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2/3H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 +1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又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2/3H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    +2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又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2/3H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＋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2H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73" name="矩形 72"/>
          <p:cNvSpPr/>
          <p:nvPr/>
        </p:nvSpPr>
        <p:spPr>
          <a:xfrm>
            <a:off x="6035675" y="2214562"/>
            <a:ext cx="1009650" cy="2438573"/>
          </a:xfrm>
          <a:prstGeom prst="rect">
            <a:avLst/>
          </a:prstGeom>
          <a:noFill/>
          <a:ln w="28575" cap="flat">
            <a:solidFill>
              <a:srgbClr val="3399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74" name="矩形 73"/>
          <p:cNvSpPr/>
          <p:nvPr/>
        </p:nvSpPr>
        <p:spPr>
          <a:xfrm>
            <a:off x="5962651" y="2206625"/>
            <a:ext cx="1146175" cy="3814763"/>
          </a:xfrm>
          <a:prstGeom prst="rect">
            <a:avLst/>
          </a:prstGeom>
          <a:noFill/>
          <a:ln w="28575" cmpd="sng">
            <a:solidFill>
              <a:srgbClr val="CC00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FC3F880B-29B9-48C9-BB7A-61541720E211}" type="slidenum">
              <a:rPr lang="en-US" altLang="zh-TW" smtClean="0"/>
              <a:pPr>
                <a:buNone/>
                <a:defRPr/>
              </a:pPr>
              <a:t>10</a:t>
            </a:fld>
            <a:endParaRPr lang="en-US" altLang="zh-TW" dirty="0"/>
          </a:p>
        </p:txBody>
      </p:sp>
      <p:sp>
        <p:nvSpPr>
          <p:cNvPr id="72" name="矩形 71"/>
          <p:cNvSpPr/>
          <p:nvPr/>
        </p:nvSpPr>
        <p:spPr>
          <a:xfrm>
            <a:off x="6102350" y="2212977"/>
            <a:ext cx="869950" cy="1185863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zh-TW" dirty="0" smtClean="0">
                <a:latin typeface="Noto Sans Mono CJK TC Bold" pitchFamily="34" charset="-120"/>
                <a:ea typeface="Noto Sans Mono CJK TC Bold" pitchFamily="34" charset="-120"/>
              </a:rPr>
              <a:t>以平日每小時工資額為</a:t>
            </a:r>
            <a:r>
              <a:rPr lang="en-US" altLang="zh-TW" dirty="0" smtClean="0">
                <a:latin typeface="Noto Sans Mono CJK TC Bold" pitchFamily="34" charset="-120"/>
                <a:ea typeface="Noto Sans Mono CJK TC Bold" pitchFamily="34" charset="-120"/>
              </a:rPr>
              <a:t>150</a:t>
            </a:r>
            <a:r>
              <a:rPr lang="zh-TW" altLang="zh-TW" dirty="0" smtClean="0">
                <a:latin typeface="Noto Sans Mono CJK TC Bold" pitchFamily="34" charset="-120"/>
                <a:ea typeface="Noto Sans Mono CJK TC Bold" pitchFamily="34" charset="-120"/>
              </a:rPr>
              <a:t>元</a:t>
            </a:r>
            <a:r>
              <a:rPr lang="zh-TW" altLang="en-US" dirty="0" smtClean="0">
                <a:latin typeface="Noto Sans Mono CJK TC Bold" pitchFamily="34" charset="-120"/>
                <a:ea typeface="Noto Sans Mono CJK TC Bold" pitchFamily="34" charset="-120"/>
              </a:rPr>
              <a:t>為例</a:t>
            </a:r>
            <a:endParaRPr lang="zh-TW" altLang="en-US" dirty="0">
              <a:latin typeface="Noto Sans Mono CJK TC Bold" pitchFamily="34" charset="-120"/>
              <a:ea typeface="Noto Sans Mono CJK TC Bold" pitchFamily="34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95536" y="1447800"/>
            <a:ext cx="8748464" cy="4861520"/>
          </a:xfrm>
        </p:spPr>
        <p:txBody>
          <a:bodyPr/>
          <a:lstStyle/>
          <a:p>
            <a:pPr marL="0" lvl="1" indent="0">
              <a:lnSpc>
                <a:spcPct val="150000"/>
              </a:lnSpc>
              <a:buNone/>
            </a:pP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</a:rPr>
              <a:t>Q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</a:rPr>
              <a:t>：</a:t>
            </a:r>
            <a:r>
              <a:rPr lang="zh-TW" altLang="zh-TW" dirty="0" smtClean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</a:rPr>
              <a:t>休息日工作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</a:rPr>
              <a:t>1</a:t>
            </a:r>
            <a:r>
              <a:rPr lang="zh-TW" altLang="zh-TW" dirty="0" smtClean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</a:rPr>
              <a:t>小時，以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</a:rPr>
              <a:t>4</a:t>
            </a:r>
            <a:r>
              <a:rPr lang="zh-TW" altLang="zh-TW" dirty="0" smtClean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</a:rPr>
              <a:t>小時計，應另再加給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</a:rPr>
              <a:t>900</a:t>
            </a:r>
            <a:r>
              <a:rPr lang="zh-TW" altLang="zh-TW" dirty="0" smtClean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</a:rPr>
              <a:t>元</a:t>
            </a:r>
            <a:endParaRPr lang="en-US" altLang="zh-TW" dirty="0" smtClean="0">
              <a:solidFill>
                <a:schemeClr val="tx2">
                  <a:lumMod val="50000"/>
                </a:schemeClr>
              </a:solidFill>
              <a:latin typeface="Noto Sans CJK TC Bold" pitchFamily="34" charset="-120"/>
              <a:ea typeface="Noto Sans CJK TC Bold" pitchFamily="34" charset="-120"/>
            </a:endParaRPr>
          </a:p>
          <a:p>
            <a:pPr marL="0" lvl="1" indent="0">
              <a:lnSpc>
                <a:spcPct val="150000"/>
              </a:lnSpc>
              <a:buNone/>
            </a:pPr>
            <a:r>
              <a:rPr lang="zh-TW" altLang="zh-TW" dirty="0" smtClean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</a:rPr>
              <a:t>計算方式：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</a:rPr>
              <a:t>(150x</a:t>
            </a:r>
            <a:r>
              <a:rPr lang="en-US" altLang="zh-TW" dirty="0" smtClean="0">
                <a:solidFill>
                  <a:srgbClr val="C00000"/>
                </a:solidFill>
                <a:latin typeface="Noto Sans CJK TC Bold" pitchFamily="34" charset="-120"/>
                <a:ea typeface="Noto Sans CJK TC Bold" pitchFamily="34" charset="-120"/>
              </a:rPr>
              <a:t>1</a:t>
            </a:r>
            <a:r>
              <a:rPr lang="en-US" altLang="zh-TW" dirty="0" smtClean="0">
                <a:solidFill>
                  <a:schemeClr val="tx2"/>
                </a:solidFill>
                <a:latin typeface="Noto Sans CJK TC Bold" pitchFamily="34" charset="-120"/>
                <a:ea typeface="Noto Sans CJK TC Bold" pitchFamily="34" charset="-120"/>
              </a:rPr>
              <a:t>       </a:t>
            </a:r>
            <a:r>
              <a:rPr lang="en-US" altLang="zh-TW" dirty="0" smtClean="0">
                <a:solidFill>
                  <a:srgbClr val="C00000"/>
                </a:solidFill>
                <a:latin typeface="Noto Sans CJK TC Bold" pitchFamily="34" charset="-120"/>
                <a:ea typeface="Noto Sans CJK TC Bold" pitchFamily="34" charset="-120"/>
              </a:rPr>
              <a:t>x2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</a:rPr>
              <a:t>)+(150x</a:t>
            </a:r>
            <a:r>
              <a:rPr lang="en-US" altLang="zh-TW" dirty="0" smtClean="0">
                <a:solidFill>
                  <a:srgbClr val="C00000"/>
                </a:solidFill>
                <a:latin typeface="Noto Sans CJK TC Bold" pitchFamily="34" charset="-120"/>
                <a:ea typeface="Noto Sans CJK TC Bold" pitchFamily="34" charset="-120"/>
              </a:rPr>
              <a:t>1</a:t>
            </a:r>
            <a:r>
              <a:rPr lang="en-US" altLang="zh-TW" dirty="0" smtClean="0">
                <a:solidFill>
                  <a:schemeClr val="tx2"/>
                </a:solidFill>
                <a:latin typeface="Noto Sans CJK TC Bold" pitchFamily="34" charset="-120"/>
                <a:ea typeface="Noto Sans CJK TC Bold" pitchFamily="34" charset="-120"/>
              </a:rPr>
              <a:t>      </a:t>
            </a:r>
            <a:r>
              <a:rPr lang="en-US" altLang="zh-TW" dirty="0" smtClean="0">
                <a:solidFill>
                  <a:srgbClr val="C00000"/>
                </a:solidFill>
                <a:latin typeface="Noto Sans CJK TC Bold" pitchFamily="34" charset="-120"/>
                <a:ea typeface="Noto Sans CJK TC Bold" pitchFamily="34" charset="-120"/>
              </a:rPr>
              <a:t>x2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</a:rPr>
              <a:t>)=900</a:t>
            </a:r>
          </a:p>
          <a:p>
            <a:pPr lvl="1">
              <a:lnSpc>
                <a:spcPct val="150000"/>
              </a:lnSpc>
              <a:buNone/>
            </a:pPr>
            <a:endParaRPr lang="zh-TW" altLang="zh-TW" sz="2000" dirty="0" smtClean="0">
              <a:solidFill>
                <a:schemeClr val="tx2"/>
              </a:solidFill>
              <a:latin typeface="Noto Sans CJK TC Bold" pitchFamily="34" charset="-120"/>
              <a:ea typeface="Noto Sans CJK TC Bold" pitchFamily="34" charset="-120"/>
            </a:endParaRPr>
          </a:p>
          <a:p>
            <a:pPr marL="0" lvl="1" indent="0">
              <a:lnSpc>
                <a:spcPct val="150000"/>
              </a:lnSpc>
              <a:buNone/>
            </a:pP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</a:rPr>
              <a:t>Q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</a:rPr>
              <a:t>：</a:t>
            </a:r>
            <a:r>
              <a:rPr lang="zh-TW" altLang="zh-TW" dirty="0" smtClean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</a:rPr>
              <a:t>休息日工作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</a:rPr>
              <a:t>6</a:t>
            </a:r>
            <a:r>
              <a:rPr lang="zh-TW" altLang="zh-TW" dirty="0" smtClean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</a:rPr>
              <a:t>小時，以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</a:rPr>
              <a:t>8</a:t>
            </a:r>
            <a:r>
              <a:rPr lang="zh-TW" altLang="zh-TW" dirty="0" smtClean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</a:rPr>
              <a:t>小時計，應另再加給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</a:rPr>
              <a:t>1,900</a:t>
            </a:r>
            <a:r>
              <a:rPr lang="zh-TW" altLang="zh-TW" dirty="0" smtClean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</a:rPr>
              <a:t>元</a:t>
            </a:r>
            <a:endParaRPr lang="en-US" altLang="zh-TW" dirty="0" smtClean="0">
              <a:solidFill>
                <a:schemeClr val="tx2">
                  <a:lumMod val="50000"/>
                </a:schemeClr>
              </a:solidFill>
              <a:latin typeface="Noto Sans CJK TC Bold" pitchFamily="34" charset="-120"/>
              <a:ea typeface="Noto Sans CJK TC Bold" pitchFamily="34" charset="-120"/>
            </a:endParaRPr>
          </a:p>
          <a:p>
            <a:pPr marL="0" lvl="1" indent="0">
              <a:lnSpc>
                <a:spcPct val="150000"/>
              </a:lnSpc>
              <a:buNone/>
            </a:pPr>
            <a:r>
              <a:rPr lang="zh-TW" altLang="zh-TW" b="1" dirty="0" smtClean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</a:rPr>
              <a:t>計算方式</a:t>
            </a:r>
            <a:r>
              <a:rPr lang="zh-TW" altLang="zh-TW" dirty="0" smtClean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</a:rPr>
              <a:t>：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</a:rPr>
              <a:t>(150x</a:t>
            </a:r>
            <a:r>
              <a:rPr lang="en-US" altLang="zh-TW" dirty="0" smtClean="0">
                <a:solidFill>
                  <a:srgbClr val="C00000"/>
                </a:solidFill>
                <a:latin typeface="Noto Sans CJK TC Bold" pitchFamily="34" charset="-120"/>
                <a:ea typeface="Noto Sans CJK TC Bold" pitchFamily="34" charset="-120"/>
              </a:rPr>
              <a:t>1</a:t>
            </a:r>
            <a:r>
              <a:rPr lang="en-US" altLang="zh-TW" dirty="0" smtClean="0">
                <a:solidFill>
                  <a:schemeClr val="tx2"/>
                </a:solidFill>
                <a:latin typeface="Noto Sans CJK TC Bold" pitchFamily="34" charset="-120"/>
                <a:ea typeface="Noto Sans CJK TC Bold" pitchFamily="34" charset="-120"/>
              </a:rPr>
              <a:t>       </a:t>
            </a:r>
            <a:r>
              <a:rPr lang="en-US" altLang="zh-TW" dirty="0" smtClean="0">
                <a:solidFill>
                  <a:srgbClr val="C00000"/>
                </a:solidFill>
                <a:latin typeface="Noto Sans CJK TC Bold" pitchFamily="34" charset="-120"/>
                <a:ea typeface="Noto Sans CJK TC Bold" pitchFamily="34" charset="-120"/>
              </a:rPr>
              <a:t>x2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</a:rPr>
              <a:t>)+(150x</a:t>
            </a:r>
            <a:r>
              <a:rPr lang="en-US" altLang="zh-TW" dirty="0" smtClean="0">
                <a:solidFill>
                  <a:srgbClr val="C00000"/>
                </a:solidFill>
                <a:latin typeface="Noto Sans CJK TC Bold" pitchFamily="34" charset="-120"/>
                <a:ea typeface="Noto Sans CJK TC Bold" pitchFamily="34" charset="-120"/>
              </a:rPr>
              <a:t>1</a:t>
            </a:r>
            <a:r>
              <a:rPr lang="en-US" altLang="zh-TW" dirty="0" smtClean="0">
                <a:solidFill>
                  <a:schemeClr val="tx2"/>
                </a:solidFill>
                <a:latin typeface="Noto Sans CJK TC Bold" pitchFamily="34" charset="-120"/>
                <a:ea typeface="Noto Sans CJK TC Bold" pitchFamily="34" charset="-120"/>
              </a:rPr>
              <a:t>      </a:t>
            </a:r>
            <a:r>
              <a:rPr lang="en-US" altLang="zh-TW" dirty="0" smtClean="0">
                <a:solidFill>
                  <a:srgbClr val="C00000"/>
                </a:solidFill>
                <a:latin typeface="Noto Sans CJK TC Bold" pitchFamily="34" charset="-120"/>
                <a:ea typeface="Noto Sans CJK TC Bold" pitchFamily="34" charset="-120"/>
              </a:rPr>
              <a:t>x6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</a:rPr>
              <a:t>) = 1900</a:t>
            </a:r>
          </a:p>
          <a:p>
            <a:pPr lvl="1">
              <a:lnSpc>
                <a:spcPct val="150000"/>
              </a:lnSpc>
              <a:buNone/>
            </a:pPr>
            <a:endParaRPr lang="zh-TW" altLang="zh-TW" sz="2000" dirty="0" smtClean="0">
              <a:solidFill>
                <a:schemeClr val="tx2"/>
              </a:solidFill>
              <a:latin typeface="Noto Sans CJK TC Bold" pitchFamily="34" charset="-120"/>
              <a:ea typeface="Noto Sans CJK TC Bold" pitchFamily="34" charset="-120"/>
            </a:endParaRPr>
          </a:p>
          <a:p>
            <a:pPr marL="0" lvl="1" indent="0">
              <a:lnSpc>
                <a:spcPct val="150000"/>
              </a:lnSpc>
              <a:buNone/>
            </a:pP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</a:rPr>
              <a:t>Q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</a:rPr>
              <a:t>：</a:t>
            </a:r>
            <a:r>
              <a:rPr lang="zh-TW" altLang="zh-TW" dirty="0" smtClean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</a:rPr>
              <a:t>休息日工作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</a:rPr>
              <a:t>10</a:t>
            </a:r>
            <a:r>
              <a:rPr lang="zh-TW" altLang="zh-TW" dirty="0" smtClean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</a:rPr>
              <a:t>小時，以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</a:rPr>
              <a:t>12</a:t>
            </a:r>
            <a:r>
              <a:rPr lang="zh-TW" altLang="zh-TW" dirty="0" smtClean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</a:rPr>
              <a:t>小時計，應另再加給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</a:rPr>
              <a:t>3,500</a:t>
            </a:r>
            <a:r>
              <a:rPr lang="zh-TW" altLang="zh-TW" dirty="0" smtClean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</a:rPr>
              <a:t>元</a:t>
            </a:r>
            <a:endParaRPr lang="en-US" altLang="zh-TW" dirty="0" smtClean="0">
              <a:solidFill>
                <a:schemeClr val="tx2">
                  <a:lumMod val="50000"/>
                </a:schemeClr>
              </a:solidFill>
              <a:latin typeface="Noto Sans CJK TC Bold" pitchFamily="34" charset="-120"/>
              <a:ea typeface="Noto Sans CJK TC Bold" pitchFamily="34" charset="-120"/>
            </a:endParaRPr>
          </a:p>
          <a:p>
            <a:pPr marL="0" lvl="1" indent="0">
              <a:lnSpc>
                <a:spcPct val="150000"/>
              </a:lnSpc>
              <a:buNone/>
            </a:pPr>
            <a:r>
              <a:rPr lang="zh-TW" altLang="zh-TW" dirty="0" smtClean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</a:rPr>
              <a:t>計算方式：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</a:rPr>
              <a:t>(150x</a:t>
            </a:r>
            <a:r>
              <a:rPr lang="en-US" altLang="zh-TW" dirty="0" smtClean="0">
                <a:solidFill>
                  <a:srgbClr val="C00000"/>
                </a:solidFill>
                <a:latin typeface="Noto Sans CJK TC Bold" pitchFamily="34" charset="-120"/>
                <a:ea typeface="Noto Sans CJK TC Bold" pitchFamily="34" charset="-120"/>
              </a:rPr>
              <a:t>1</a:t>
            </a:r>
            <a:r>
              <a:rPr lang="en-US" altLang="zh-TW" dirty="0" smtClean="0">
                <a:solidFill>
                  <a:schemeClr val="tx2"/>
                </a:solidFill>
                <a:latin typeface="Noto Sans CJK TC Bold" pitchFamily="34" charset="-120"/>
                <a:ea typeface="Noto Sans CJK TC Bold" pitchFamily="34" charset="-120"/>
              </a:rPr>
              <a:t>      </a:t>
            </a:r>
            <a:r>
              <a:rPr lang="en-US" altLang="zh-TW" dirty="0" smtClean="0">
                <a:solidFill>
                  <a:srgbClr val="C00000"/>
                </a:solidFill>
                <a:latin typeface="Noto Sans CJK TC Bold" pitchFamily="34" charset="-120"/>
                <a:ea typeface="Noto Sans CJK TC Bold" pitchFamily="34" charset="-120"/>
              </a:rPr>
              <a:t>x2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</a:rPr>
              <a:t>)+(150x</a:t>
            </a:r>
            <a:r>
              <a:rPr lang="en-US" altLang="zh-TW" dirty="0" smtClean="0">
                <a:solidFill>
                  <a:srgbClr val="C00000"/>
                </a:solidFill>
                <a:latin typeface="Noto Sans CJK TC Bold" pitchFamily="34" charset="-120"/>
                <a:ea typeface="Noto Sans CJK TC Bold" pitchFamily="34" charset="-120"/>
              </a:rPr>
              <a:t>1   </a:t>
            </a:r>
            <a:r>
              <a:rPr lang="en-US" altLang="zh-TW" dirty="0" smtClean="0">
                <a:solidFill>
                  <a:schemeClr val="tx2"/>
                </a:solidFill>
                <a:latin typeface="Noto Sans CJK TC Bold" pitchFamily="34" charset="-120"/>
                <a:ea typeface="Noto Sans CJK TC Bold" pitchFamily="34" charset="-120"/>
              </a:rPr>
              <a:t>   </a:t>
            </a:r>
            <a:r>
              <a:rPr lang="en-US" altLang="zh-TW" dirty="0" smtClean="0">
                <a:solidFill>
                  <a:srgbClr val="C00000"/>
                </a:solidFill>
                <a:latin typeface="Noto Sans CJK TC Bold" pitchFamily="34" charset="-120"/>
                <a:ea typeface="Noto Sans CJK TC Bold" pitchFamily="34" charset="-120"/>
              </a:rPr>
              <a:t>x6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</a:rPr>
              <a:t>)+(150x</a:t>
            </a:r>
            <a:r>
              <a:rPr lang="en-US" altLang="zh-TW" dirty="0" smtClean="0">
                <a:solidFill>
                  <a:srgbClr val="C00000"/>
                </a:solidFill>
                <a:latin typeface="Noto Sans CJK TC Bold" pitchFamily="34" charset="-120"/>
                <a:ea typeface="Noto Sans CJK TC Bold" pitchFamily="34" charset="-120"/>
              </a:rPr>
              <a:t>2   </a:t>
            </a:r>
            <a:r>
              <a:rPr lang="en-US" altLang="zh-TW" dirty="0" smtClean="0">
                <a:solidFill>
                  <a:schemeClr val="tx2"/>
                </a:solidFill>
                <a:latin typeface="Noto Sans CJK TC Bold" pitchFamily="34" charset="-120"/>
                <a:ea typeface="Noto Sans CJK TC Bold" pitchFamily="34" charset="-120"/>
              </a:rPr>
              <a:t>   </a:t>
            </a:r>
            <a:r>
              <a:rPr lang="en-US" altLang="zh-TW" dirty="0" smtClean="0">
                <a:solidFill>
                  <a:srgbClr val="C00000"/>
                </a:solidFill>
                <a:latin typeface="Noto Sans CJK TC Bold" pitchFamily="34" charset="-120"/>
                <a:ea typeface="Noto Sans CJK TC Bold" pitchFamily="34" charset="-120"/>
              </a:rPr>
              <a:t>x4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</a:rPr>
              <a:t>)=3500</a:t>
            </a:r>
            <a:endParaRPr lang="zh-TW" altLang="zh-TW" sz="2000" dirty="0" smtClean="0">
              <a:solidFill>
                <a:schemeClr val="tx2">
                  <a:lumMod val="50000"/>
                </a:schemeClr>
              </a:solidFill>
              <a:latin typeface="Noto Sans CJK TC Bold" pitchFamily="34" charset="-120"/>
              <a:ea typeface="Noto Sans CJK TC Bold" pitchFamily="34" charset="-120"/>
            </a:endParaRPr>
          </a:p>
          <a:p>
            <a:endParaRPr lang="zh-TW" altLang="en-US" dirty="0">
              <a:latin typeface="Noto Sans CJK TC Bold" pitchFamily="34" charset="-120"/>
              <a:ea typeface="Noto Sans CJK TC Bold" pitchFamily="34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3059832" y="1988840"/>
            <a:ext cx="360040" cy="760150"/>
            <a:chOff x="2627784" y="5229200"/>
            <a:chExt cx="360040" cy="760150"/>
          </a:xfrm>
        </p:grpSpPr>
        <p:sp>
          <p:nvSpPr>
            <p:cNvPr id="5" name="文字方塊 4"/>
            <p:cNvSpPr txBox="1"/>
            <p:nvPr/>
          </p:nvSpPr>
          <p:spPr>
            <a:xfrm>
              <a:off x="2627784" y="5229200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altLang="zh-TW" dirty="0" smtClean="0">
                  <a:solidFill>
                    <a:srgbClr val="C00000"/>
                  </a:solidFill>
                  <a:latin typeface="Noto Sans CJK TC Bold" pitchFamily="34" charset="-120"/>
                  <a:ea typeface="Noto Sans CJK TC Bold" pitchFamily="34" charset="-120"/>
                </a:rPr>
                <a:t>1</a:t>
              </a:r>
              <a:endParaRPr lang="zh-TW" altLang="en-US" dirty="0">
                <a:solidFill>
                  <a:srgbClr val="C00000"/>
                </a:solidFill>
                <a:latin typeface="Noto Sans CJK TC Bold" pitchFamily="34" charset="-120"/>
                <a:ea typeface="Noto Sans CJK TC Bold" pitchFamily="34" charset="-120"/>
              </a:endParaRP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2627784" y="5589240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altLang="zh-TW" dirty="0" smtClean="0">
                  <a:solidFill>
                    <a:srgbClr val="C00000"/>
                  </a:solidFill>
                  <a:latin typeface="Noto Sans CJK TC Bold" pitchFamily="34" charset="-120"/>
                  <a:ea typeface="Noto Sans CJK TC Bold" pitchFamily="34" charset="-120"/>
                </a:rPr>
                <a:t>3</a:t>
              </a:r>
              <a:endParaRPr lang="zh-TW" altLang="en-US" dirty="0">
                <a:solidFill>
                  <a:srgbClr val="C00000"/>
                </a:solidFill>
                <a:latin typeface="Noto Sans CJK TC Bold" pitchFamily="34" charset="-120"/>
                <a:ea typeface="Noto Sans CJK TC Bold" pitchFamily="34" charset="-120"/>
              </a:endParaRPr>
            </a:p>
          </p:txBody>
        </p:sp>
        <p:cxnSp>
          <p:nvCxnSpPr>
            <p:cNvPr id="10" name="直線接點 9"/>
            <p:cNvCxnSpPr/>
            <p:nvPr/>
          </p:nvCxnSpPr>
          <p:spPr>
            <a:xfrm>
              <a:off x="2627784" y="5589240"/>
              <a:ext cx="360040" cy="0"/>
            </a:xfrm>
            <a:prstGeom prst="line">
              <a:avLst/>
            </a:prstGeom>
            <a:ln>
              <a:solidFill>
                <a:srgbClr val="C00000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群組 13"/>
          <p:cNvGrpSpPr/>
          <p:nvPr/>
        </p:nvGrpSpPr>
        <p:grpSpPr>
          <a:xfrm>
            <a:off x="5148064" y="2060848"/>
            <a:ext cx="360040" cy="760150"/>
            <a:chOff x="3275856" y="5301208"/>
            <a:chExt cx="360040" cy="760150"/>
          </a:xfrm>
        </p:grpSpPr>
        <p:sp>
          <p:nvSpPr>
            <p:cNvPr id="7" name="文字方塊 6"/>
            <p:cNvSpPr txBox="1"/>
            <p:nvPr/>
          </p:nvSpPr>
          <p:spPr>
            <a:xfrm>
              <a:off x="3275856" y="5301208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altLang="zh-TW" dirty="0" smtClean="0">
                  <a:solidFill>
                    <a:srgbClr val="C00000"/>
                  </a:solidFill>
                  <a:latin typeface="Noto Sans CJK TC Bold" pitchFamily="34" charset="-120"/>
                  <a:ea typeface="Noto Sans CJK TC Bold" pitchFamily="34" charset="-120"/>
                </a:rPr>
                <a:t>2</a:t>
              </a:r>
              <a:endParaRPr lang="zh-TW" altLang="en-US" dirty="0">
                <a:solidFill>
                  <a:srgbClr val="C00000"/>
                </a:solidFill>
                <a:latin typeface="Noto Sans CJK TC Bold" pitchFamily="34" charset="-120"/>
                <a:ea typeface="Noto Sans CJK TC Bold" pitchFamily="34" charset="-120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3275856" y="5661248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altLang="zh-TW" dirty="0" smtClean="0">
                  <a:solidFill>
                    <a:srgbClr val="C00000"/>
                  </a:solidFill>
                  <a:latin typeface="Noto Sans CJK TC Bold" pitchFamily="34" charset="-120"/>
                  <a:ea typeface="Noto Sans CJK TC Bold" pitchFamily="34" charset="-120"/>
                </a:rPr>
                <a:t>3</a:t>
              </a:r>
              <a:endParaRPr lang="zh-TW" altLang="en-US" dirty="0">
                <a:solidFill>
                  <a:srgbClr val="C00000"/>
                </a:solidFill>
                <a:latin typeface="Noto Sans CJK TC Bold" pitchFamily="34" charset="-120"/>
                <a:ea typeface="Noto Sans CJK TC Bold" pitchFamily="34" charset="-120"/>
              </a:endParaRPr>
            </a:p>
          </p:txBody>
        </p:sp>
        <p:cxnSp>
          <p:nvCxnSpPr>
            <p:cNvPr id="11" name="直線接點 10"/>
            <p:cNvCxnSpPr/>
            <p:nvPr/>
          </p:nvCxnSpPr>
          <p:spPr>
            <a:xfrm>
              <a:off x="3275856" y="5661248"/>
              <a:ext cx="360040" cy="0"/>
            </a:xfrm>
            <a:prstGeom prst="line">
              <a:avLst/>
            </a:prstGeom>
            <a:ln>
              <a:solidFill>
                <a:srgbClr val="C00000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6" name="直線接點 15"/>
          <p:cNvCxnSpPr/>
          <p:nvPr/>
        </p:nvCxnSpPr>
        <p:spPr>
          <a:xfrm>
            <a:off x="323528" y="2852936"/>
            <a:ext cx="8424936" cy="0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323528" y="4653136"/>
            <a:ext cx="8424936" cy="0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22" name="群組 21"/>
          <p:cNvGrpSpPr/>
          <p:nvPr/>
        </p:nvGrpSpPr>
        <p:grpSpPr>
          <a:xfrm>
            <a:off x="3059832" y="3717032"/>
            <a:ext cx="360040" cy="760150"/>
            <a:chOff x="2627784" y="5229200"/>
            <a:chExt cx="360040" cy="760150"/>
          </a:xfrm>
        </p:grpSpPr>
        <p:sp>
          <p:nvSpPr>
            <p:cNvPr id="23" name="文字方塊 22"/>
            <p:cNvSpPr txBox="1"/>
            <p:nvPr/>
          </p:nvSpPr>
          <p:spPr>
            <a:xfrm>
              <a:off x="2627784" y="5229200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altLang="zh-TW" dirty="0" smtClean="0">
                  <a:solidFill>
                    <a:srgbClr val="C00000"/>
                  </a:solidFill>
                  <a:latin typeface="Noto Sans CJK TC Bold" pitchFamily="34" charset="-120"/>
                  <a:ea typeface="Noto Sans CJK TC Bold" pitchFamily="34" charset="-120"/>
                </a:rPr>
                <a:t>1</a:t>
              </a:r>
              <a:endParaRPr lang="zh-TW" altLang="en-US" dirty="0">
                <a:solidFill>
                  <a:srgbClr val="C00000"/>
                </a:solidFill>
                <a:latin typeface="Noto Sans CJK TC Bold" pitchFamily="34" charset="-120"/>
                <a:ea typeface="Noto Sans CJK TC Bold" pitchFamily="34" charset="-120"/>
              </a:endParaRPr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2627784" y="5589240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altLang="zh-TW" dirty="0" smtClean="0">
                  <a:solidFill>
                    <a:srgbClr val="C00000"/>
                  </a:solidFill>
                  <a:latin typeface="Noto Sans CJK TC Bold" pitchFamily="34" charset="-120"/>
                  <a:ea typeface="Noto Sans CJK TC Bold" pitchFamily="34" charset="-120"/>
                </a:rPr>
                <a:t>3</a:t>
              </a:r>
              <a:endParaRPr lang="zh-TW" altLang="en-US" dirty="0">
                <a:solidFill>
                  <a:srgbClr val="C00000"/>
                </a:solidFill>
                <a:latin typeface="Noto Sans CJK TC Bold" pitchFamily="34" charset="-120"/>
                <a:ea typeface="Noto Sans CJK TC Bold" pitchFamily="34" charset="-120"/>
              </a:endParaRPr>
            </a:p>
          </p:txBody>
        </p:sp>
        <p:cxnSp>
          <p:nvCxnSpPr>
            <p:cNvPr id="25" name="直線接點 24"/>
            <p:cNvCxnSpPr/>
            <p:nvPr/>
          </p:nvCxnSpPr>
          <p:spPr>
            <a:xfrm>
              <a:off x="2627784" y="5589240"/>
              <a:ext cx="360040" cy="0"/>
            </a:xfrm>
            <a:prstGeom prst="line">
              <a:avLst/>
            </a:prstGeom>
            <a:ln>
              <a:solidFill>
                <a:srgbClr val="C00000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群組 25"/>
          <p:cNvGrpSpPr/>
          <p:nvPr/>
        </p:nvGrpSpPr>
        <p:grpSpPr>
          <a:xfrm>
            <a:off x="5148064" y="3717032"/>
            <a:ext cx="360040" cy="760150"/>
            <a:chOff x="3275856" y="5301208"/>
            <a:chExt cx="360040" cy="760150"/>
          </a:xfrm>
        </p:grpSpPr>
        <p:sp>
          <p:nvSpPr>
            <p:cNvPr id="27" name="文字方塊 26"/>
            <p:cNvSpPr txBox="1"/>
            <p:nvPr/>
          </p:nvSpPr>
          <p:spPr>
            <a:xfrm>
              <a:off x="3275856" y="5301208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altLang="zh-TW" dirty="0" smtClean="0">
                  <a:solidFill>
                    <a:srgbClr val="C00000"/>
                  </a:solidFill>
                  <a:latin typeface="Noto Sans CJK TC Bold" pitchFamily="34" charset="-120"/>
                  <a:ea typeface="Noto Sans CJK TC Bold" pitchFamily="34" charset="-120"/>
                </a:rPr>
                <a:t>2</a:t>
              </a:r>
              <a:endParaRPr lang="zh-TW" altLang="en-US" dirty="0">
                <a:solidFill>
                  <a:srgbClr val="C00000"/>
                </a:solidFill>
                <a:latin typeface="Noto Sans CJK TC Bold" pitchFamily="34" charset="-120"/>
                <a:ea typeface="Noto Sans CJK TC Bold" pitchFamily="34" charset="-120"/>
              </a:endParaRPr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3275856" y="5661248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altLang="zh-TW" dirty="0" smtClean="0">
                  <a:solidFill>
                    <a:srgbClr val="C00000"/>
                  </a:solidFill>
                  <a:latin typeface="Noto Sans CJK TC Bold" pitchFamily="34" charset="-120"/>
                  <a:ea typeface="Noto Sans CJK TC Bold" pitchFamily="34" charset="-120"/>
                </a:rPr>
                <a:t>3</a:t>
              </a:r>
              <a:endParaRPr lang="zh-TW" altLang="en-US" dirty="0">
                <a:solidFill>
                  <a:srgbClr val="C00000"/>
                </a:solidFill>
                <a:latin typeface="Noto Sans CJK TC Bold" pitchFamily="34" charset="-120"/>
                <a:ea typeface="Noto Sans CJK TC Bold" pitchFamily="34" charset="-120"/>
              </a:endParaRPr>
            </a:p>
          </p:txBody>
        </p:sp>
        <p:cxnSp>
          <p:nvCxnSpPr>
            <p:cNvPr id="29" name="直線接點 28"/>
            <p:cNvCxnSpPr/>
            <p:nvPr/>
          </p:nvCxnSpPr>
          <p:spPr>
            <a:xfrm>
              <a:off x="3275856" y="5661248"/>
              <a:ext cx="360040" cy="0"/>
            </a:xfrm>
            <a:prstGeom prst="line">
              <a:avLst/>
            </a:prstGeom>
            <a:ln>
              <a:solidFill>
                <a:srgbClr val="C00000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群組 29"/>
          <p:cNvGrpSpPr/>
          <p:nvPr/>
        </p:nvGrpSpPr>
        <p:grpSpPr>
          <a:xfrm>
            <a:off x="3059832" y="5445224"/>
            <a:ext cx="360040" cy="760150"/>
            <a:chOff x="2627784" y="5229200"/>
            <a:chExt cx="360040" cy="760150"/>
          </a:xfrm>
        </p:grpSpPr>
        <p:sp>
          <p:nvSpPr>
            <p:cNvPr id="31" name="文字方塊 30"/>
            <p:cNvSpPr txBox="1"/>
            <p:nvPr/>
          </p:nvSpPr>
          <p:spPr>
            <a:xfrm>
              <a:off x="2627784" y="5229200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altLang="zh-TW" dirty="0" smtClean="0">
                  <a:solidFill>
                    <a:srgbClr val="C00000"/>
                  </a:solidFill>
                  <a:latin typeface="Noto Sans CJK TC Bold" pitchFamily="34" charset="-120"/>
                  <a:ea typeface="Noto Sans CJK TC Bold" pitchFamily="34" charset="-120"/>
                </a:rPr>
                <a:t>1</a:t>
              </a:r>
              <a:endParaRPr lang="zh-TW" altLang="en-US" dirty="0">
                <a:solidFill>
                  <a:srgbClr val="C00000"/>
                </a:solidFill>
                <a:latin typeface="Noto Sans CJK TC Bold" pitchFamily="34" charset="-120"/>
                <a:ea typeface="Noto Sans CJK TC Bold" pitchFamily="34" charset="-120"/>
              </a:endParaRPr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2627784" y="5589240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altLang="zh-TW" dirty="0" smtClean="0">
                  <a:solidFill>
                    <a:srgbClr val="C00000"/>
                  </a:solidFill>
                  <a:latin typeface="Noto Sans CJK TC Bold" pitchFamily="34" charset="-120"/>
                  <a:ea typeface="Noto Sans CJK TC Bold" pitchFamily="34" charset="-120"/>
                </a:rPr>
                <a:t>3</a:t>
              </a:r>
              <a:endParaRPr lang="zh-TW" altLang="en-US" dirty="0">
                <a:solidFill>
                  <a:srgbClr val="C00000"/>
                </a:solidFill>
                <a:latin typeface="Noto Sans CJK TC Bold" pitchFamily="34" charset="-120"/>
                <a:ea typeface="Noto Sans CJK TC Bold" pitchFamily="34" charset="-120"/>
              </a:endParaRPr>
            </a:p>
          </p:txBody>
        </p:sp>
        <p:cxnSp>
          <p:nvCxnSpPr>
            <p:cNvPr id="33" name="直線接點 32"/>
            <p:cNvCxnSpPr/>
            <p:nvPr/>
          </p:nvCxnSpPr>
          <p:spPr>
            <a:xfrm>
              <a:off x="2627784" y="5589240"/>
              <a:ext cx="360040" cy="0"/>
            </a:xfrm>
            <a:prstGeom prst="line">
              <a:avLst/>
            </a:prstGeom>
            <a:ln>
              <a:solidFill>
                <a:srgbClr val="C00000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群組 33"/>
          <p:cNvGrpSpPr/>
          <p:nvPr/>
        </p:nvGrpSpPr>
        <p:grpSpPr>
          <a:xfrm>
            <a:off x="5076056" y="5445224"/>
            <a:ext cx="360040" cy="760150"/>
            <a:chOff x="3275856" y="5301208"/>
            <a:chExt cx="360040" cy="760150"/>
          </a:xfrm>
        </p:grpSpPr>
        <p:sp>
          <p:nvSpPr>
            <p:cNvPr id="35" name="文字方塊 34"/>
            <p:cNvSpPr txBox="1"/>
            <p:nvPr/>
          </p:nvSpPr>
          <p:spPr>
            <a:xfrm>
              <a:off x="3275856" y="5301208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altLang="zh-TW" dirty="0" smtClean="0">
                  <a:solidFill>
                    <a:srgbClr val="C00000"/>
                  </a:solidFill>
                  <a:latin typeface="Noto Sans CJK TC Bold" pitchFamily="34" charset="-120"/>
                  <a:ea typeface="Noto Sans CJK TC Bold" pitchFamily="34" charset="-120"/>
                </a:rPr>
                <a:t>2</a:t>
              </a:r>
              <a:endParaRPr lang="zh-TW" altLang="en-US" dirty="0">
                <a:solidFill>
                  <a:srgbClr val="C00000"/>
                </a:solidFill>
                <a:latin typeface="Noto Sans CJK TC Bold" pitchFamily="34" charset="-120"/>
                <a:ea typeface="Noto Sans CJK TC Bold" pitchFamily="34" charset="-120"/>
              </a:endParaRPr>
            </a:p>
          </p:txBody>
        </p:sp>
        <p:sp>
          <p:nvSpPr>
            <p:cNvPr id="36" name="文字方塊 35"/>
            <p:cNvSpPr txBox="1"/>
            <p:nvPr/>
          </p:nvSpPr>
          <p:spPr>
            <a:xfrm>
              <a:off x="3275856" y="5661248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altLang="zh-TW" dirty="0" smtClean="0">
                  <a:solidFill>
                    <a:srgbClr val="C00000"/>
                  </a:solidFill>
                  <a:latin typeface="Noto Sans CJK TC Bold" pitchFamily="34" charset="-120"/>
                  <a:ea typeface="Noto Sans CJK TC Bold" pitchFamily="34" charset="-120"/>
                </a:rPr>
                <a:t>3</a:t>
              </a:r>
              <a:endParaRPr lang="zh-TW" altLang="en-US" dirty="0">
                <a:solidFill>
                  <a:srgbClr val="C00000"/>
                </a:solidFill>
                <a:latin typeface="Noto Sans CJK TC Bold" pitchFamily="34" charset="-120"/>
                <a:ea typeface="Noto Sans CJK TC Bold" pitchFamily="34" charset="-120"/>
              </a:endParaRPr>
            </a:p>
          </p:txBody>
        </p:sp>
        <p:cxnSp>
          <p:nvCxnSpPr>
            <p:cNvPr id="37" name="直線接點 36"/>
            <p:cNvCxnSpPr/>
            <p:nvPr/>
          </p:nvCxnSpPr>
          <p:spPr>
            <a:xfrm>
              <a:off x="3275856" y="5661248"/>
              <a:ext cx="360040" cy="0"/>
            </a:xfrm>
            <a:prstGeom prst="line">
              <a:avLst/>
            </a:prstGeom>
            <a:ln>
              <a:solidFill>
                <a:srgbClr val="C00000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投影片編號版面配置區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8D59D886-4AD8-42D5-9ADC-D222D5C24ABE}" type="slidenum">
              <a:rPr lang="en-US" altLang="zh-TW" smtClean="0"/>
              <a:pPr>
                <a:buNone/>
                <a:defRPr/>
              </a:pPr>
              <a:t>11</a:t>
            </a:fld>
            <a:endParaRPr lang="en-US" altLang="zh-TW" dirty="0"/>
          </a:p>
        </p:txBody>
      </p:sp>
      <p:grpSp>
        <p:nvGrpSpPr>
          <p:cNvPr id="39" name="群組 38"/>
          <p:cNvGrpSpPr/>
          <p:nvPr/>
        </p:nvGrpSpPr>
        <p:grpSpPr>
          <a:xfrm>
            <a:off x="7164288" y="5445224"/>
            <a:ext cx="360040" cy="760150"/>
            <a:chOff x="3275856" y="5301208"/>
            <a:chExt cx="360040" cy="760150"/>
          </a:xfrm>
        </p:grpSpPr>
        <p:sp>
          <p:nvSpPr>
            <p:cNvPr id="40" name="文字方塊 39"/>
            <p:cNvSpPr txBox="1"/>
            <p:nvPr/>
          </p:nvSpPr>
          <p:spPr>
            <a:xfrm>
              <a:off x="3275856" y="5301208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altLang="zh-TW" dirty="0" smtClean="0">
                  <a:solidFill>
                    <a:srgbClr val="C00000"/>
                  </a:solidFill>
                  <a:latin typeface="Noto Sans CJK TC Bold" pitchFamily="34" charset="-120"/>
                  <a:ea typeface="Noto Sans CJK TC Bold" pitchFamily="34" charset="-120"/>
                </a:rPr>
                <a:t>2</a:t>
              </a:r>
              <a:endParaRPr lang="zh-TW" altLang="en-US" dirty="0">
                <a:solidFill>
                  <a:srgbClr val="C00000"/>
                </a:solidFill>
                <a:latin typeface="Noto Sans CJK TC Bold" pitchFamily="34" charset="-120"/>
                <a:ea typeface="Noto Sans CJK TC Bold" pitchFamily="34" charset="-120"/>
              </a:endParaRPr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3275856" y="5661248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altLang="zh-TW" dirty="0" smtClean="0">
                  <a:solidFill>
                    <a:srgbClr val="C00000"/>
                  </a:solidFill>
                  <a:latin typeface="Noto Sans CJK TC Bold" pitchFamily="34" charset="-120"/>
                  <a:ea typeface="Noto Sans CJK TC Bold" pitchFamily="34" charset="-120"/>
                </a:rPr>
                <a:t>3</a:t>
              </a:r>
              <a:endParaRPr lang="zh-TW" altLang="en-US" dirty="0">
                <a:solidFill>
                  <a:srgbClr val="C00000"/>
                </a:solidFill>
                <a:latin typeface="Noto Sans CJK TC Bold" pitchFamily="34" charset="-120"/>
                <a:ea typeface="Noto Sans CJK TC Bold" pitchFamily="34" charset="-120"/>
              </a:endParaRPr>
            </a:p>
          </p:txBody>
        </p:sp>
        <p:cxnSp>
          <p:nvCxnSpPr>
            <p:cNvPr id="42" name="直線接點 41"/>
            <p:cNvCxnSpPr/>
            <p:nvPr/>
          </p:nvCxnSpPr>
          <p:spPr>
            <a:xfrm>
              <a:off x="3275856" y="5661248"/>
              <a:ext cx="360040" cy="0"/>
            </a:xfrm>
            <a:prstGeom prst="line">
              <a:avLst/>
            </a:prstGeom>
            <a:ln>
              <a:solidFill>
                <a:srgbClr val="C00000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74637"/>
            <a:ext cx="8002587" cy="1143000"/>
          </a:xfr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dirty="0" smtClean="0">
                <a:latin typeface="Noto Sans CJK TC Bold" pitchFamily="34" charset="-120"/>
                <a:ea typeface="Noto Sans CJK TC Bold" pitchFamily="34" charset="-120"/>
              </a:rPr>
              <a:t>第</a:t>
            </a:r>
            <a:r>
              <a:rPr lang="en-US" altLang="zh-TW" dirty="0" smtClean="0">
                <a:latin typeface="Noto Sans CJK TC Bold" pitchFamily="34" charset="-120"/>
                <a:ea typeface="Noto Sans CJK TC Bold" pitchFamily="34" charset="-120"/>
              </a:rPr>
              <a:t>37</a:t>
            </a:r>
            <a:r>
              <a:rPr lang="zh-TW" altLang="en-US" b="1" dirty="0" smtClean="0">
                <a:latin typeface="Noto Sans CJK TC Bold" pitchFamily="34" charset="-120"/>
                <a:ea typeface="Noto Sans CJK TC Bold" pitchFamily="34" charset="-120"/>
              </a:rPr>
              <a:t>條－國定假日全國一致</a:t>
            </a:r>
            <a:endParaRPr lang="en-US" altLang="zh-TW" sz="3100" b="1" dirty="0">
              <a:latin typeface="Noto Sans CJK TC Bold" pitchFamily="34" charset="-120"/>
              <a:ea typeface="Noto Sans CJK TC Bold" pitchFamily="34" charset="-12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55653" y="3068639"/>
            <a:ext cx="3529013" cy="3024187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zh-TW" altLang="zh-TW" sz="1500" dirty="0" smtClean="0">
                <a:latin typeface="Noto Sans CJK TC Bold" pitchFamily="34" charset="-120"/>
                <a:ea typeface="Noto Sans CJK TC Bold" pitchFamily="34" charset="-120"/>
              </a:rPr>
              <a:t>中華民國開國紀念日</a:t>
            </a:r>
          </a:p>
          <a:p>
            <a:pPr eaLnBrk="1" hangingPunct="1"/>
            <a:r>
              <a:rPr lang="zh-TW" altLang="zh-TW" sz="1500" dirty="0" smtClean="0">
                <a:latin typeface="Noto Sans CJK TC Bold" pitchFamily="34" charset="-120"/>
                <a:ea typeface="Noto Sans CJK TC Bold" pitchFamily="34" charset="-120"/>
              </a:rPr>
              <a:t>和平紀念日</a:t>
            </a:r>
          </a:p>
          <a:p>
            <a:pPr eaLnBrk="1" hangingPunct="1"/>
            <a:r>
              <a:rPr lang="zh-TW" altLang="zh-TW" sz="1500" dirty="0" smtClean="0">
                <a:latin typeface="Noto Sans CJK TC Bold" pitchFamily="34" charset="-120"/>
                <a:ea typeface="Noto Sans CJK TC Bold" pitchFamily="34" charset="-120"/>
              </a:rPr>
              <a:t>國慶日</a:t>
            </a:r>
          </a:p>
          <a:p>
            <a:pPr eaLnBrk="1" hangingPunct="1"/>
            <a:r>
              <a:rPr lang="zh-TW" altLang="zh-TW" sz="1500" dirty="0" smtClean="0">
                <a:latin typeface="Noto Sans CJK TC Bold" pitchFamily="34" charset="-120"/>
                <a:ea typeface="Noto Sans CJK TC Bold" pitchFamily="34" charset="-120"/>
              </a:rPr>
              <a:t>春節（農曆正月初一至初三）</a:t>
            </a:r>
          </a:p>
          <a:p>
            <a:pPr eaLnBrk="1" hangingPunct="1"/>
            <a:r>
              <a:rPr lang="zh-TW" altLang="zh-TW" sz="1500" dirty="0" smtClean="0">
                <a:latin typeface="Noto Sans CJK TC Bold" pitchFamily="34" charset="-120"/>
                <a:ea typeface="Noto Sans CJK TC Bold" pitchFamily="34" charset="-120"/>
              </a:rPr>
              <a:t>婦女、兒童節合併假日</a:t>
            </a:r>
          </a:p>
          <a:p>
            <a:pPr eaLnBrk="1" hangingPunct="1"/>
            <a:r>
              <a:rPr lang="zh-TW" altLang="zh-TW" sz="1500" dirty="0" smtClean="0">
                <a:latin typeface="Noto Sans CJK TC Bold" pitchFamily="34" charset="-120"/>
                <a:ea typeface="Noto Sans CJK TC Bold" pitchFamily="34" charset="-120"/>
              </a:rPr>
              <a:t>民族掃墓節</a:t>
            </a:r>
          </a:p>
          <a:p>
            <a:pPr eaLnBrk="1" hangingPunct="1"/>
            <a:r>
              <a:rPr lang="zh-TW" altLang="zh-TW" sz="1500" dirty="0" smtClean="0">
                <a:latin typeface="Noto Sans CJK TC Bold" pitchFamily="34" charset="-120"/>
                <a:ea typeface="Noto Sans CJK TC Bold" pitchFamily="34" charset="-120"/>
              </a:rPr>
              <a:t>端午節</a:t>
            </a:r>
          </a:p>
          <a:p>
            <a:pPr eaLnBrk="1" hangingPunct="1"/>
            <a:r>
              <a:rPr lang="zh-TW" altLang="zh-TW" sz="1500" dirty="0" smtClean="0">
                <a:latin typeface="Noto Sans CJK TC Bold" pitchFamily="34" charset="-120"/>
                <a:ea typeface="Noto Sans CJK TC Bold" pitchFamily="34" charset="-120"/>
              </a:rPr>
              <a:t>中秋節</a:t>
            </a:r>
          </a:p>
          <a:p>
            <a:pPr eaLnBrk="1" hangingPunct="1"/>
            <a:r>
              <a:rPr lang="zh-TW" altLang="zh-TW" sz="1500" dirty="0" smtClean="0">
                <a:latin typeface="Noto Sans CJK TC Bold" pitchFamily="34" charset="-120"/>
                <a:ea typeface="Noto Sans CJK TC Bold" pitchFamily="34" charset="-120"/>
              </a:rPr>
              <a:t>農曆除夕</a:t>
            </a:r>
            <a:endParaRPr lang="en-US" altLang="zh-TW" sz="1500" dirty="0" smtClean="0">
              <a:latin typeface="Noto Sans CJK TC Bold" pitchFamily="34" charset="-120"/>
              <a:ea typeface="Noto Sans CJK TC Bold" pitchFamily="34" charset="-120"/>
            </a:endParaRPr>
          </a:p>
          <a:p>
            <a:pPr eaLnBrk="1" hangingPunct="1"/>
            <a:r>
              <a:rPr lang="zh-TW" altLang="zh-TW" sz="1500" dirty="0" smtClean="0">
                <a:latin typeface="Noto Sans CJK TC Bold" pitchFamily="34" charset="-120"/>
                <a:ea typeface="Noto Sans CJK TC Bold" pitchFamily="34" charset="-120"/>
              </a:rPr>
              <a:t>勞動節</a:t>
            </a:r>
            <a:endParaRPr lang="en-US" altLang="zh-TW" sz="1500" dirty="0" smtClean="0">
              <a:latin typeface="Noto Sans CJK TC Bold" pitchFamily="34" charset="-120"/>
              <a:ea typeface="Noto Sans CJK TC Bold" pitchFamily="34" charset="-120"/>
            </a:endParaRPr>
          </a:p>
        </p:txBody>
      </p:sp>
      <p:sp>
        <p:nvSpPr>
          <p:cNvPr id="18436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572000" y="3068639"/>
            <a:ext cx="3455988" cy="3024187"/>
          </a:xfrm>
          <a:solidFill>
            <a:srgbClr val="00FF00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zh-TW" altLang="zh-TW" sz="1800" b="1" dirty="0" smtClean="0">
                <a:latin typeface="Noto Sans CJK TC Bold" pitchFamily="34" charset="-120"/>
                <a:ea typeface="Noto Sans CJK TC Bold" pitchFamily="34" charset="-120"/>
              </a:rPr>
              <a:t>刪除此</a:t>
            </a:r>
            <a:r>
              <a:rPr lang="en-US" altLang="zh-TW" sz="1800" b="1" dirty="0" smtClean="0">
                <a:latin typeface="Noto Sans CJK TC Bold" pitchFamily="34" charset="-120"/>
                <a:ea typeface="Noto Sans CJK TC Bold" pitchFamily="34" charset="-120"/>
              </a:rPr>
              <a:t>7</a:t>
            </a:r>
            <a:r>
              <a:rPr lang="zh-TW" altLang="zh-TW" sz="1800" b="1" dirty="0" smtClean="0">
                <a:latin typeface="Noto Sans CJK TC Bold" pitchFamily="34" charset="-120"/>
                <a:ea typeface="Noto Sans CJK TC Bold" pitchFamily="34" charset="-120"/>
              </a:rPr>
              <a:t>日</a:t>
            </a:r>
            <a:endParaRPr lang="zh-TW" altLang="zh-TW" sz="1800" dirty="0" smtClean="0">
              <a:latin typeface="Noto Sans CJK TC Bold" pitchFamily="34" charset="-120"/>
              <a:ea typeface="Noto Sans CJK TC Bold" pitchFamily="34" charset="-120"/>
            </a:endParaRPr>
          </a:p>
          <a:p>
            <a:pPr eaLnBrk="1" hangingPunct="1"/>
            <a:r>
              <a:rPr lang="zh-TW" altLang="zh-TW" sz="1800" dirty="0" smtClean="0">
                <a:latin typeface="Noto Sans CJK TC Bold" pitchFamily="34" charset="-120"/>
                <a:ea typeface="Noto Sans CJK TC Bold" pitchFamily="34" charset="-120"/>
              </a:rPr>
              <a:t>革命先烈紀念日 </a:t>
            </a:r>
            <a:endParaRPr lang="en-US" altLang="zh-TW" sz="1800" dirty="0" smtClean="0">
              <a:latin typeface="Noto Sans CJK TC Bold" pitchFamily="34" charset="-120"/>
              <a:ea typeface="Noto Sans CJK TC Bold" pitchFamily="34" charset="-120"/>
            </a:endParaRPr>
          </a:p>
          <a:p>
            <a:pPr eaLnBrk="1" hangingPunct="1"/>
            <a:r>
              <a:rPr lang="zh-TW" altLang="zh-TW" sz="1800" dirty="0" smtClean="0">
                <a:latin typeface="Noto Sans CJK TC Bold" pitchFamily="34" charset="-120"/>
                <a:ea typeface="Noto Sans CJK TC Bold" pitchFamily="34" charset="-120"/>
              </a:rPr>
              <a:t>孔子誕辰紀念日</a:t>
            </a:r>
          </a:p>
          <a:p>
            <a:pPr eaLnBrk="1" hangingPunct="1"/>
            <a:r>
              <a:rPr lang="zh-TW" altLang="zh-TW" sz="1800" dirty="0" smtClean="0">
                <a:latin typeface="Noto Sans CJK TC Bold" pitchFamily="34" charset="-120"/>
                <a:ea typeface="Noto Sans CJK TC Bold" pitchFamily="34" charset="-120"/>
              </a:rPr>
              <a:t>先總統蔣公誕辰紀念日</a:t>
            </a:r>
          </a:p>
          <a:p>
            <a:pPr eaLnBrk="1" hangingPunct="1"/>
            <a:r>
              <a:rPr lang="zh-TW" altLang="zh-TW" sz="1800" dirty="0" smtClean="0">
                <a:latin typeface="Noto Sans CJK TC Bold" pitchFamily="34" charset="-120"/>
                <a:ea typeface="Noto Sans CJK TC Bold" pitchFamily="34" charset="-120"/>
              </a:rPr>
              <a:t>國父誕辰紀念日</a:t>
            </a:r>
          </a:p>
          <a:p>
            <a:pPr eaLnBrk="1" hangingPunct="1"/>
            <a:r>
              <a:rPr lang="zh-TW" altLang="zh-TW" sz="1800" dirty="0" smtClean="0">
                <a:latin typeface="Noto Sans CJK TC Bold" pitchFamily="34" charset="-120"/>
                <a:ea typeface="Noto Sans CJK TC Bold" pitchFamily="34" charset="-120"/>
              </a:rPr>
              <a:t>行憲紀念日</a:t>
            </a:r>
          </a:p>
          <a:p>
            <a:pPr eaLnBrk="1" hangingPunct="1"/>
            <a:r>
              <a:rPr lang="zh-TW" altLang="zh-TW" sz="1800" dirty="0" smtClean="0">
                <a:latin typeface="Noto Sans CJK TC Bold" pitchFamily="34" charset="-120"/>
                <a:ea typeface="Noto Sans CJK TC Bold" pitchFamily="34" charset="-120"/>
              </a:rPr>
              <a:t>中華民國開國紀念日之翌日</a:t>
            </a:r>
          </a:p>
          <a:p>
            <a:pPr eaLnBrk="1" hangingPunct="1"/>
            <a:r>
              <a:rPr lang="zh-TW" altLang="zh-TW" sz="1800" dirty="0" smtClean="0">
                <a:latin typeface="Noto Sans CJK TC Bold" pitchFamily="34" charset="-120"/>
                <a:ea typeface="Noto Sans CJK TC Bold" pitchFamily="34" charset="-120"/>
              </a:rPr>
              <a:t>臺灣光復節</a:t>
            </a:r>
            <a:endParaRPr lang="en-US" altLang="zh-TW" sz="1800" dirty="0" smtClean="0">
              <a:latin typeface="Noto Sans CJK TC Bold" pitchFamily="34" charset="-120"/>
              <a:ea typeface="Noto Sans CJK TC Bold" pitchFamily="34" charset="-120"/>
            </a:endParaRPr>
          </a:p>
          <a:p>
            <a:pPr eaLnBrk="1" hangingPunct="1"/>
            <a:endParaRPr lang="en-US" altLang="zh-TW" sz="1600" dirty="0" smtClean="0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539750" y="1773239"/>
            <a:ext cx="39243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/>
            <a:endParaRPr lang="zh-TW" altLang="zh-TW" sz="2600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539750" y="1773239"/>
            <a:ext cx="39243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/>
            <a:endParaRPr lang="zh-TW" altLang="zh-TW" sz="2600"/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755650" y="6237288"/>
            <a:ext cx="7129463" cy="360362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469900" indent="-469900" eaLnBrk="0" hangingPunct="0">
              <a:buFont typeface="Wingdings" pitchFamily="2" charset="2"/>
              <a:buNone/>
              <a:defRPr/>
            </a:pPr>
            <a:r>
              <a:rPr lang="en-US" altLang="zh-TW" sz="1600" kern="0" dirty="0">
                <a:latin typeface="Noto Sans CJK TC Bold" pitchFamily="34" charset="-120"/>
                <a:ea typeface="Noto Sans CJK TC Bold" pitchFamily="34" charset="-120"/>
              </a:rPr>
              <a:t>※</a:t>
            </a:r>
            <a:r>
              <a:rPr lang="zh-TW" altLang="en-US" sz="1600" kern="0" dirty="0">
                <a:latin typeface="Noto Sans CJK TC Bold" pitchFamily="34" charset="-120"/>
                <a:ea typeface="Noto Sans CJK TC Bold" pitchFamily="34" charset="-120"/>
              </a:rPr>
              <a:t>原住民歲時祭儀（具原住民身分者放假一日，日期依原住民委員會之公告）</a:t>
            </a:r>
            <a:endParaRPr lang="en-US" altLang="zh-TW" sz="1600" kern="0" dirty="0">
              <a:latin typeface="Noto Sans CJK TC Bold" pitchFamily="34" charset="-120"/>
              <a:ea typeface="Noto Sans CJK TC Bold" pitchFamily="34" charset="-120"/>
            </a:endParaRPr>
          </a:p>
        </p:txBody>
      </p:sp>
      <p:sp>
        <p:nvSpPr>
          <p:cNvPr id="9" name="文字版面配置區 4"/>
          <p:cNvSpPr txBox="1">
            <a:spLocks/>
          </p:cNvSpPr>
          <p:nvPr/>
        </p:nvSpPr>
        <p:spPr bwMode="auto">
          <a:xfrm>
            <a:off x="539750" y="1484315"/>
            <a:ext cx="82804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lnSpc>
                <a:spcPct val="15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kumimoji="0" lang="zh-TW" altLang="zh-TW" sz="1800" dirty="0">
                <a:latin typeface="Noto Sans CJK TC Bold" pitchFamily="34" charset="-120"/>
                <a:ea typeface="Noto Sans CJK TC Bold" pitchFamily="34" charset="-120"/>
              </a:rPr>
              <a:t>內政部所定應放假之紀念日、節日、勞動節及其他中央主管機關指定應放假之日，均應休假。</a:t>
            </a:r>
            <a:r>
              <a:rPr kumimoji="0" lang="en-US" altLang="zh-TW" sz="1800" u="sng" dirty="0">
                <a:solidFill>
                  <a:srgbClr val="C00000"/>
                </a:solidFill>
                <a:latin typeface="Noto Sans CJK TC Bold" pitchFamily="34" charset="-120"/>
                <a:ea typeface="Noto Sans CJK TC Bold" pitchFamily="34" charset="-120"/>
              </a:rPr>
              <a:t>(</a:t>
            </a:r>
            <a:r>
              <a:rPr kumimoji="0" lang="zh-TW" altLang="en-US" sz="1800" u="sng" dirty="0">
                <a:solidFill>
                  <a:srgbClr val="C00000"/>
                </a:solidFill>
                <a:latin typeface="Noto Sans CJK TC Bold" pitchFamily="34" charset="-120"/>
                <a:ea typeface="Noto Sans CJK TC Bold" pitchFamily="34" charset="-120"/>
              </a:rPr>
              <a:t>回歸全國一致</a:t>
            </a:r>
            <a:r>
              <a:rPr kumimoji="0" lang="en-US" altLang="zh-TW" sz="1800" u="sng" dirty="0">
                <a:solidFill>
                  <a:srgbClr val="C00000"/>
                </a:solidFill>
                <a:latin typeface="Noto Sans CJK TC Bold" pitchFamily="34" charset="-120"/>
                <a:ea typeface="Noto Sans CJK TC Bold" pitchFamily="34" charset="-120"/>
              </a:rPr>
              <a:t>)</a:t>
            </a:r>
            <a:endParaRPr kumimoji="0" lang="zh-TW" altLang="zh-TW" sz="1800" u="sng" dirty="0">
              <a:solidFill>
                <a:srgbClr val="C00000"/>
              </a:solidFill>
              <a:latin typeface="Noto Sans CJK TC Bold" pitchFamily="34" charset="-120"/>
              <a:ea typeface="Noto Sans CJK TC Bold" pitchFamily="34" charset="-120"/>
            </a:endParaRPr>
          </a:p>
          <a:p>
            <a:pPr marL="273050" indent="-273050" eaLnBrk="0" hangingPunct="0">
              <a:lnSpc>
                <a:spcPct val="15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kumimoji="0" lang="zh-TW" altLang="en-US" sz="1800" dirty="0">
                <a:latin typeface="Noto Sans CJK TC Bold" pitchFamily="34" charset="-120"/>
                <a:ea typeface="Noto Sans CJK TC Bold" pitchFamily="34" charset="-120"/>
              </a:rPr>
              <a:t>本次</a:t>
            </a:r>
            <a:r>
              <a:rPr kumimoji="0" lang="zh-TW" altLang="zh-TW" sz="1800" dirty="0">
                <a:latin typeface="Noto Sans CJK TC Bold" pitchFamily="34" charset="-120"/>
                <a:ea typeface="Noto Sans CJK TC Bold" pitchFamily="34" charset="-120"/>
              </a:rPr>
              <a:t>修正，自</a:t>
            </a:r>
            <a:r>
              <a:rPr kumimoji="0" lang="en-US" altLang="zh-TW" sz="1800" dirty="0">
                <a:latin typeface="Noto Sans CJK TC Bold" pitchFamily="34" charset="-120"/>
                <a:ea typeface="Noto Sans CJK TC Bold" pitchFamily="34" charset="-120"/>
              </a:rPr>
              <a:t>106</a:t>
            </a:r>
            <a:r>
              <a:rPr kumimoji="0" lang="zh-TW" altLang="zh-TW" sz="1800" dirty="0">
                <a:latin typeface="Noto Sans CJK TC Bold" pitchFamily="34" charset="-120"/>
                <a:ea typeface="Noto Sans CJK TC Bold" pitchFamily="34" charset="-120"/>
              </a:rPr>
              <a:t>年</a:t>
            </a:r>
            <a:r>
              <a:rPr kumimoji="0" lang="en-US" altLang="zh-TW" sz="1800" dirty="0">
                <a:latin typeface="Noto Sans CJK TC Bold" pitchFamily="34" charset="-120"/>
                <a:ea typeface="Noto Sans CJK TC Bold" pitchFamily="34" charset="-120"/>
              </a:rPr>
              <a:t>1</a:t>
            </a:r>
            <a:r>
              <a:rPr kumimoji="0" lang="zh-TW" altLang="zh-TW" sz="1800" dirty="0">
                <a:latin typeface="Noto Sans CJK TC Bold" pitchFamily="34" charset="-120"/>
                <a:ea typeface="Noto Sans CJK TC Bold" pitchFamily="34" charset="-120"/>
              </a:rPr>
              <a:t>月</a:t>
            </a:r>
            <a:r>
              <a:rPr kumimoji="0" lang="en-US" altLang="zh-TW" sz="1800" dirty="0">
                <a:latin typeface="Noto Sans CJK TC Bold" pitchFamily="34" charset="-120"/>
                <a:ea typeface="Noto Sans CJK TC Bold" pitchFamily="34" charset="-120"/>
              </a:rPr>
              <a:t>1</a:t>
            </a:r>
            <a:r>
              <a:rPr kumimoji="0" lang="zh-TW" altLang="zh-TW" sz="1800" dirty="0">
                <a:latin typeface="Noto Sans CJK TC Bold" pitchFamily="34" charset="-120"/>
                <a:ea typeface="Noto Sans CJK TC Bold" pitchFamily="34" charset="-120"/>
              </a:rPr>
              <a:t>日施行</a:t>
            </a:r>
            <a:r>
              <a:rPr kumimoji="0" lang="zh-TW" altLang="zh-TW" sz="1800" dirty="0" smtClean="0">
                <a:latin typeface="Noto Sans CJK TC Bold" pitchFamily="34" charset="-120"/>
                <a:ea typeface="Noto Sans CJK TC Bold" pitchFamily="34" charset="-120"/>
              </a:rPr>
              <a:t>。</a:t>
            </a:r>
            <a:r>
              <a:rPr kumimoji="0" lang="zh-TW" altLang="en-US" sz="1800" dirty="0" smtClean="0">
                <a:solidFill>
                  <a:srgbClr val="C00000"/>
                </a:solidFill>
                <a:latin typeface="Noto Sans CJK TC Bold" pitchFamily="34" charset="-120"/>
                <a:ea typeface="Noto Sans CJK TC Bold" pitchFamily="34" charset="-120"/>
              </a:rPr>
              <a:t>（</a:t>
            </a:r>
            <a:r>
              <a:rPr kumimoji="0" lang="zh-TW" altLang="en-US" sz="1800" u="sng" dirty="0" smtClean="0">
                <a:solidFill>
                  <a:srgbClr val="C00000"/>
                </a:solidFill>
                <a:latin typeface="Noto Sans CJK TC Bold" pitchFamily="34" charset="-120"/>
                <a:ea typeface="Noto Sans CJK TC Bold" pitchFamily="34" charset="-120"/>
              </a:rPr>
              <a:t>今年行憲紀念日</a:t>
            </a:r>
            <a:r>
              <a:rPr kumimoji="0" lang="en-US" altLang="zh-TW" sz="1800" u="sng" dirty="0" smtClean="0">
                <a:solidFill>
                  <a:srgbClr val="C00000"/>
                </a:solidFill>
                <a:latin typeface="Noto Sans CJK TC Bold" pitchFamily="34" charset="-120"/>
                <a:ea typeface="Noto Sans CJK TC Bold" pitchFamily="34" charset="-120"/>
              </a:rPr>
              <a:t>12</a:t>
            </a:r>
            <a:r>
              <a:rPr kumimoji="0" lang="zh-TW" altLang="en-US" sz="1800" u="sng" dirty="0" smtClean="0">
                <a:solidFill>
                  <a:srgbClr val="C00000"/>
                </a:solidFill>
                <a:latin typeface="Noto Sans CJK TC Bold" pitchFamily="34" charset="-120"/>
                <a:ea typeface="Noto Sans CJK TC Bold" pitchFamily="34" charset="-120"/>
              </a:rPr>
              <a:t>月</a:t>
            </a:r>
            <a:r>
              <a:rPr kumimoji="0" lang="en-US" altLang="zh-TW" sz="1800" u="sng" dirty="0" smtClean="0">
                <a:solidFill>
                  <a:srgbClr val="C00000"/>
                </a:solidFill>
                <a:latin typeface="Noto Sans CJK TC Bold" pitchFamily="34" charset="-120"/>
                <a:ea typeface="Noto Sans CJK TC Bold" pitchFamily="34" charset="-120"/>
              </a:rPr>
              <a:t>25</a:t>
            </a:r>
            <a:r>
              <a:rPr kumimoji="0" lang="zh-TW" altLang="en-US" sz="1800" u="sng" dirty="0" smtClean="0">
                <a:solidFill>
                  <a:srgbClr val="C00000"/>
                </a:solidFill>
                <a:latin typeface="Noto Sans CJK TC Bold" pitchFamily="34" charset="-120"/>
                <a:ea typeface="Noto Sans CJK TC Bold" pitchFamily="34" charset="-120"/>
              </a:rPr>
              <a:t>日仍然放假</a:t>
            </a:r>
            <a:r>
              <a:rPr kumimoji="0" lang="zh-TW" altLang="en-US" sz="1800" dirty="0" smtClean="0">
                <a:solidFill>
                  <a:srgbClr val="C00000"/>
                </a:solidFill>
                <a:latin typeface="Noto Sans CJK TC Bold" pitchFamily="34" charset="-120"/>
                <a:ea typeface="Noto Sans CJK TC Bold" pitchFamily="34" charset="-120"/>
              </a:rPr>
              <a:t>）</a:t>
            </a:r>
            <a:endParaRPr kumimoji="0" lang="en-US" altLang="zh-TW" sz="1800" dirty="0">
              <a:solidFill>
                <a:srgbClr val="C00000"/>
              </a:solidFill>
              <a:latin typeface="Noto Sans CJK TC Bold" pitchFamily="34" charset="-120"/>
              <a:ea typeface="Noto Sans CJK TC Bold" pitchFamily="34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B9358DCA-C078-4CA4-865D-F4F161626960}" type="slidenum">
              <a:rPr lang="en-US" altLang="zh-TW" smtClean="0"/>
              <a:pPr>
                <a:buNone/>
                <a:defRPr/>
              </a:pPr>
              <a:t>12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C:\Users\hschen\Desktop\工資及特別保護科\OneDrive\01_阿鯰擬稿\105年週休二日專區\修法說明簡報\投影片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8D59D886-4AD8-42D5-9ADC-D222D5C24ABE}" type="slidenum">
              <a:rPr lang="en-US" altLang="zh-TW" smtClean="0"/>
              <a:pPr>
                <a:buNone/>
                <a:defRPr/>
              </a:pPr>
              <a:t>13</a:t>
            </a:fld>
            <a:endParaRPr lang="en-US" altLang="zh-TW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C:\Users\hschen\Desktop\工資及特別保護科\OneDrive\01_阿鯰擬稿\105年週休二日專區\修法說明簡報\投影片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8D59D886-4AD8-42D5-9ADC-D222D5C24ABE}" type="slidenum">
              <a:rPr lang="en-US" altLang="zh-TW" smtClean="0"/>
              <a:pPr>
                <a:buNone/>
                <a:defRPr/>
              </a:pPr>
              <a:t>14</a:t>
            </a:fld>
            <a:endParaRPr lang="en-US" altLang="zh-TW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 descr="C:\Users\hschen\Desktop\工資及特別保護科\OneDrive\01_阿鯰擬稿\105年週休二日專區\修法說明簡報\投影片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8D59D886-4AD8-42D5-9ADC-D222D5C24ABE}" type="slidenum">
              <a:rPr lang="en-US" altLang="zh-TW" smtClean="0"/>
              <a:pPr>
                <a:buNone/>
                <a:defRPr/>
              </a:pPr>
              <a:t>15</a:t>
            </a:fld>
            <a:endParaRPr lang="en-US" altLang="zh-TW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>
          <a:xfrm>
            <a:off x="900113" y="333377"/>
            <a:ext cx="7772400" cy="796925"/>
          </a:xfrm>
        </p:spPr>
        <p:txBody>
          <a:bodyPr/>
          <a:lstStyle/>
          <a:p>
            <a:r>
              <a:rPr lang="zh-TW" altLang="en-US" b="1" smtClean="0"/>
              <a:t>特別休假對照表</a:t>
            </a:r>
          </a:p>
        </p:txBody>
      </p:sp>
      <p:graphicFrame>
        <p:nvGraphicFramePr>
          <p:cNvPr id="8309" name="Group 117"/>
          <p:cNvGraphicFramePr>
            <a:graphicFrameLocks noGrp="1"/>
          </p:cNvGraphicFramePr>
          <p:nvPr>
            <p:ph sz="quarter" idx="1"/>
          </p:nvPr>
        </p:nvGraphicFramePr>
        <p:xfrm>
          <a:off x="900113" y="1125539"/>
          <a:ext cx="7772400" cy="5614416"/>
        </p:xfrm>
        <a:graphic>
          <a:graphicData uri="http://schemas.openxmlformats.org/drawingml/2006/table">
            <a:tbl>
              <a:tblPr/>
              <a:tblGrid>
                <a:gridCol w="1295400"/>
                <a:gridCol w="1295400"/>
                <a:gridCol w="1295400"/>
                <a:gridCol w="1295400"/>
                <a:gridCol w="1295400"/>
                <a:gridCol w="1295400"/>
              </a:tblGrid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年資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修正前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修正後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年資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修正前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修正後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滿</a:t>
                      </a:r>
                      <a:r>
                        <a:rPr kumimoji="0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6</a:t>
                      </a: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個月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0</a:t>
                      </a:r>
                      <a:endParaRPr kumimoji="0" lang="zh-TW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3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滿</a:t>
                      </a:r>
                      <a:r>
                        <a:rPr kumimoji="0" lang="en-US" altLang="zh-TW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13</a:t>
                      </a:r>
                      <a:r>
                        <a:rPr kumimoji="0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年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18</a:t>
                      </a:r>
                      <a:endParaRPr kumimoji="0" lang="zh-TW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19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滿</a:t>
                      </a:r>
                      <a:r>
                        <a:rPr kumimoji="0" lang="en-US" altLang="zh-TW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1</a:t>
                      </a:r>
                      <a:r>
                        <a:rPr kumimoji="0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年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7</a:t>
                      </a:r>
                      <a:endParaRPr kumimoji="0" lang="zh-TW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7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滿</a:t>
                      </a:r>
                      <a:r>
                        <a:rPr kumimoji="0" lang="en-US" altLang="zh-TW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14</a:t>
                      </a:r>
                      <a:r>
                        <a:rPr kumimoji="0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年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19</a:t>
                      </a:r>
                      <a:endParaRPr kumimoji="0" lang="zh-TW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20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滿</a:t>
                      </a:r>
                      <a:r>
                        <a:rPr kumimoji="0" lang="en-US" altLang="zh-TW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2</a:t>
                      </a:r>
                      <a:r>
                        <a:rPr kumimoji="0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年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7</a:t>
                      </a:r>
                      <a:endParaRPr kumimoji="0" lang="zh-TW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10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滿</a:t>
                      </a:r>
                      <a:r>
                        <a:rPr kumimoji="0" lang="en-US" altLang="zh-TW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15</a:t>
                      </a:r>
                      <a:r>
                        <a:rPr kumimoji="0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年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20</a:t>
                      </a:r>
                      <a:endParaRPr kumimoji="0" lang="zh-TW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21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滿</a:t>
                      </a:r>
                      <a:r>
                        <a:rPr kumimoji="0" lang="en-US" altLang="zh-TW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3</a:t>
                      </a:r>
                      <a:r>
                        <a:rPr kumimoji="0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年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10</a:t>
                      </a:r>
                      <a:endParaRPr kumimoji="0" lang="zh-TW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14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滿</a:t>
                      </a:r>
                      <a:r>
                        <a:rPr kumimoji="0" lang="en-US" altLang="zh-TW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16</a:t>
                      </a:r>
                      <a:r>
                        <a:rPr kumimoji="0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年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21</a:t>
                      </a:r>
                      <a:endParaRPr kumimoji="0" lang="zh-TW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22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滿</a:t>
                      </a:r>
                      <a:r>
                        <a:rPr kumimoji="0" lang="en-US" altLang="zh-TW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4</a:t>
                      </a:r>
                      <a:r>
                        <a:rPr kumimoji="0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年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10</a:t>
                      </a:r>
                      <a:endParaRPr kumimoji="0" lang="zh-TW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14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滿</a:t>
                      </a:r>
                      <a:r>
                        <a:rPr kumimoji="0" lang="en-US" altLang="zh-TW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17</a:t>
                      </a:r>
                      <a:r>
                        <a:rPr kumimoji="0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年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22</a:t>
                      </a:r>
                      <a:endParaRPr kumimoji="0" lang="zh-TW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23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滿</a:t>
                      </a:r>
                      <a:r>
                        <a:rPr kumimoji="0" lang="en-US" altLang="zh-TW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5</a:t>
                      </a:r>
                      <a:r>
                        <a:rPr kumimoji="0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年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14</a:t>
                      </a:r>
                      <a:endParaRPr kumimoji="0" lang="zh-TW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15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滿</a:t>
                      </a:r>
                      <a:r>
                        <a:rPr kumimoji="0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18</a:t>
                      </a: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年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23</a:t>
                      </a:r>
                      <a:endParaRPr kumimoji="0" lang="zh-TW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24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滿</a:t>
                      </a:r>
                      <a:r>
                        <a:rPr kumimoji="0" lang="en-US" altLang="zh-TW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6</a:t>
                      </a:r>
                      <a:r>
                        <a:rPr kumimoji="0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年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14</a:t>
                      </a:r>
                      <a:endParaRPr kumimoji="0" lang="zh-TW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15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滿</a:t>
                      </a:r>
                      <a:r>
                        <a:rPr kumimoji="0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19</a:t>
                      </a: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年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24</a:t>
                      </a:r>
                      <a:endParaRPr kumimoji="0" lang="zh-TW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25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滿</a:t>
                      </a:r>
                      <a:r>
                        <a:rPr kumimoji="0" lang="en-US" altLang="zh-TW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7</a:t>
                      </a:r>
                      <a:r>
                        <a:rPr kumimoji="0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年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14</a:t>
                      </a:r>
                      <a:endParaRPr kumimoji="0" lang="zh-TW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15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滿</a:t>
                      </a:r>
                      <a:r>
                        <a:rPr kumimoji="0" lang="en-US" altLang="zh-TW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20</a:t>
                      </a:r>
                      <a:r>
                        <a:rPr kumimoji="0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年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25</a:t>
                      </a:r>
                      <a:endParaRPr kumimoji="0" lang="zh-TW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26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滿</a:t>
                      </a:r>
                      <a:r>
                        <a:rPr kumimoji="0" lang="en-US" altLang="zh-TW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8</a:t>
                      </a:r>
                      <a:r>
                        <a:rPr kumimoji="0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年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14</a:t>
                      </a:r>
                      <a:endParaRPr kumimoji="0" lang="zh-TW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15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滿</a:t>
                      </a:r>
                      <a:r>
                        <a:rPr kumimoji="0" lang="en-US" altLang="zh-TW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21</a:t>
                      </a:r>
                      <a:r>
                        <a:rPr kumimoji="0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年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26</a:t>
                      </a:r>
                      <a:endParaRPr kumimoji="0" lang="zh-TW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27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滿</a:t>
                      </a:r>
                      <a:r>
                        <a:rPr kumimoji="0" lang="en-US" altLang="zh-TW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9</a:t>
                      </a:r>
                      <a:r>
                        <a:rPr kumimoji="0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年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14</a:t>
                      </a:r>
                      <a:endParaRPr kumimoji="0" lang="zh-TW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15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滿</a:t>
                      </a:r>
                      <a:r>
                        <a:rPr kumimoji="0" lang="en-US" altLang="zh-TW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22</a:t>
                      </a:r>
                      <a:r>
                        <a:rPr kumimoji="0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年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27</a:t>
                      </a:r>
                      <a:endParaRPr kumimoji="0" lang="zh-TW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28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滿</a:t>
                      </a:r>
                      <a:r>
                        <a:rPr kumimoji="0" lang="en-US" altLang="zh-TW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10</a:t>
                      </a:r>
                      <a:r>
                        <a:rPr kumimoji="0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年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15</a:t>
                      </a:r>
                      <a:endParaRPr kumimoji="0" lang="zh-TW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16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滿</a:t>
                      </a:r>
                      <a:r>
                        <a:rPr kumimoji="0" lang="en-US" altLang="zh-TW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23</a:t>
                      </a:r>
                      <a:r>
                        <a:rPr kumimoji="0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年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28</a:t>
                      </a:r>
                      <a:endParaRPr kumimoji="0" lang="zh-TW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29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滿</a:t>
                      </a:r>
                      <a:r>
                        <a:rPr kumimoji="0" lang="en-US" altLang="zh-TW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11</a:t>
                      </a:r>
                      <a:r>
                        <a:rPr kumimoji="0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年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16</a:t>
                      </a:r>
                      <a:endParaRPr kumimoji="0" lang="zh-TW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17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滿</a:t>
                      </a:r>
                      <a:r>
                        <a:rPr kumimoji="0" lang="en-US" altLang="zh-TW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24</a:t>
                      </a:r>
                      <a:r>
                        <a:rPr kumimoji="0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年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29</a:t>
                      </a:r>
                      <a:endParaRPr kumimoji="0" lang="zh-TW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30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滿</a:t>
                      </a:r>
                      <a:r>
                        <a:rPr kumimoji="0" lang="en-US" altLang="zh-TW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12</a:t>
                      </a:r>
                      <a:r>
                        <a:rPr kumimoji="0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年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17</a:t>
                      </a:r>
                      <a:endParaRPr kumimoji="0" lang="zh-TW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18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滿</a:t>
                      </a:r>
                      <a:r>
                        <a:rPr kumimoji="0" lang="en-US" altLang="zh-TW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25</a:t>
                      </a:r>
                      <a:r>
                        <a:rPr kumimoji="0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年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30</a:t>
                      </a:r>
                      <a:endParaRPr kumimoji="0" lang="zh-TW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</a:rPr>
                        <a:t>30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8D59D886-4AD8-42D5-9ADC-D222D5C24ABE}" type="slidenum">
              <a:rPr lang="en-US" altLang="zh-TW" smtClean="0"/>
              <a:pPr>
                <a:buNone/>
                <a:defRPr/>
              </a:pPr>
              <a:t>16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Noto Sans CJK TC Bold" pitchFamily="34" charset="-120"/>
                <a:ea typeface="Noto Sans CJK TC Bold" pitchFamily="34" charset="-120"/>
              </a:rPr>
              <a:t>第</a:t>
            </a:r>
            <a:r>
              <a:rPr lang="en-US" altLang="zh-TW" dirty="0" smtClean="0">
                <a:latin typeface="Noto Sans CJK TC Bold" pitchFamily="34" charset="-120"/>
                <a:ea typeface="Noto Sans CJK TC Bold" pitchFamily="34" charset="-120"/>
              </a:rPr>
              <a:t>39</a:t>
            </a:r>
            <a:r>
              <a:rPr lang="zh-TW" altLang="en-US" dirty="0" smtClean="0">
                <a:latin typeface="Noto Sans CJK TC Bold" pitchFamily="34" charset="-120"/>
                <a:ea typeface="Noto Sans CJK TC Bold" pitchFamily="34" charset="-120"/>
              </a:rPr>
              <a:t>條</a:t>
            </a:r>
            <a:r>
              <a:rPr lang="en-US" altLang="zh-TW" dirty="0" smtClean="0">
                <a:latin typeface="Noto Sans CJK TC Bold" pitchFamily="34" charset="-120"/>
                <a:ea typeface="Noto Sans CJK TC Bold" pitchFamily="34" charset="-120"/>
              </a:rPr>
              <a:t>-</a:t>
            </a:r>
            <a:r>
              <a:rPr lang="zh-TW" altLang="en-US" dirty="0" smtClean="0">
                <a:latin typeface="Noto Sans CJK TC Bold" pitchFamily="34" charset="-120"/>
                <a:ea typeface="Noto Sans CJK TC Bold" pitchFamily="34" charset="-120"/>
              </a:rPr>
              <a:t>休息日工資照給</a:t>
            </a:r>
            <a:endParaRPr lang="zh-TW" altLang="en-US" dirty="0">
              <a:latin typeface="Noto Sans CJK TC Bold" pitchFamily="34" charset="-120"/>
              <a:ea typeface="Noto Sans CJK TC Bold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8D59D886-4AD8-42D5-9ADC-D222D5C24ABE}" type="slidenum">
              <a:rPr lang="en-US" altLang="zh-TW" smtClean="0"/>
              <a:pPr>
                <a:buFont typeface="Wingdings" pitchFamily="2" charset="2"/>
                <a:buNone/>
                <a:defRPr/>
              </a:pPr>
              <a:t>17</a:t>
            </a:fld>
            <a:endParaRPr lang="en-US" altLang="zh-TW" dirty="0"/>
          </a:p>
        </p:txBody>
      </p:sp>
      <p:sp>
        <p:nvSpPr>
          <p:cNvPr id="6" name="內容版面配置區 4"/>
          <p:cNvSpPr txBox="1">
            <a:spLocks/>
          </p:cNvSpPr>
          <p:nvPr/>
        </p:nvSpPr>
        <p:spPr>
          <a:xfrm>
            <a:off x="899592" y="3645024"/>
            <a:ext cx="7560840" cy="230425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0" fontAlgn="ctr" hangingPunct="0">
              <a:spcBef>
                <a:spcPts val="575"/>
              </a:spcBef>
              <a:buClr>
                <a:schemeClr val="accent1"/>
              </a:buClr>
              <a:buSzPct val="85000"/>
              <a:buNone/>
              <a:defRPr/>
            </a:pPr>
            <a:r>
              <a:rPr kumimoji="0" lang="zh-TW" altLang="zh-TW" dirty="0" smtClean="0">
                <a:latin typeface="Noto Sans CJK TC Bold" pitchFamily="34" charset="-120"/>
                <a:ea typeface="Noto Sans CJK TC Bold" pitchFamily="34" charset="-120"/>
                <a:cs typeface="Arial" pitchFamily="34" charset="0"/>
              </a:rPr>
              <a:t>第三十六條所定之例假、</a:t>
            </a:r>
            <a:r>
              <a:rPr kumimoji="0" lang="zh-TW" altLang="zh-TW" dirty="0" smtClean="0">
                <a:solidFill>
                  <a:srgbClr val="C00000"/>
                </a:solidFill>
                <a:latin typeface="Noto Sans CJK TC Bold" pitchFamily="34" charset="-120"/>
                <a:ea typeface="Noto Sans CJK TC Bold" pitchFamily="34" charset="-120"/>
                <a:cs typeface="Arial" pitchFamily="34" charset="0"/>
              </a:rPr>
              <a:t>休息日</a:t>
            </a:r>
            <a:r>
              <a:rPr kumimoji="0" lang="zh-TW" altLang="zh-TW" dirty="0" smtClean="0">
                <a:latin typeface="Noto Sans CJK TC Bold" pitchFamily="34" charset="-120"/>
                <a:ea typeface="Noto Sans CJK TC Bold" pitchFamily="34" charset="-120"/>
                <a:cs typeface="Arial" pitchFamily="34" charset="0"/>
              </a:rPr>
              <a:t>、第三十七條所定之休假及第三十八條所定之特別休假，工資應由雇主照給。</a:t>
            </a:r>
            <a:endParaRPr kumimoji="0" lang="en-US" altLang="zh-TW" dirty="0" smtClean="0">
              <a:latin typeface="Noto Sans CJK TC Bold" pitchFamily="34" charset="-120"/>
              <a:ea typeface="Noto Sans CJK TC Bold" pitchFamily="34" charset="-120"/>
              <a:cs typeface="Arial" pitchFamily="34" charset="0"/>
            </a:endParaRPr>
          </a:p>
          <a:p>
            <a:pPr lvl="0" eaLnBrk="0" fontAlgn="ctr" hangingPunct="0">
              <a:spcBef>
                <a:spcPts val="575"/>
              </a:spcBef>
              <a:buClr>
                <a:schemeClr val="accent1"/>
              </a:buClr>
              <a:buSzPct val="85000"/>
              <a:buNone/>
              <a:defRPr/>
            </a:pPr>
            <a:endParaRPr kumimoji="0" lang="en-US" altLang="zh-TW" sz="500" dirty="0" smtClean="0">
              <a:latin typeface="Noto Sans CJK TC Bold" pitchFamily="34" charset="-120"/>
              <a:ea typeface="Noto Sans CJK TC Bold" pitchFamily="34" charset="-120"/>
              <a:cs typeface="Arial" pitchFamily="34" charset="0"/>
            </a:endParaRPr>
          </a:p>
          <a:p>
            <a:pPr lvl="0" eaLnBrk="0" fontAlgn="ctr" hangingPunct="0">
              <a:spcBef>
                <a:spcPts val="575"/>
              </a:spcBef>
              <a:buClr>
                <a:schemeClr val="accent1"/>
              </a:buClr>
              <a:buSzPct val="85000"/>
              <a:buNone/>
              <a:defRPr/>
            </a:pPr>
            <a:r>
              <a:rPr kumimoji="0" lang="zh-TW" altLang="zh-TW" dirty="0" smtClean="0">
                <a:latin typeface="Noto Sans CJK TC Bold" pitchFamily="34" charset="-120"/>
                <a:ea typeface="Noto Sans CJK TC Bold" pitchFamily="34" charset="-120"/>
                <a:cs typeface="Arial" pitchFamily="34" charset="0"/>
              </a:rPr>
              <a:t>雇主經徵得勞工同意於休假日工作者，工資應加倍發給。</a:t>
            </a:r>
            <a:endParaRPr kumimoji="0" lang="en-US" altLang="zh-TW" dirty="0" smtClean="0">
              <a:latin typeface="Noto Sans CJK TC Bold" pitchFamily="34" charset="-120"/>
              <a:ea typeface="Noto Sans CJK TC Bold" pitchFamily="34" charset="-120"/>
              <a:cs typeface="Arial" pitchFamily="34" charset="0"/>
            </a:endParaRPr>
          </a:p>
          <a:p>
            <a:pPr lvl="0" eaLnBrk="0" fontAlgn="ctr" hangingPunct="0">
              <a:spcBef>
                <a:spcPts val="575"/>
              </a:spcBef>
              <a:buClr>
                <a:schemeClr val="accent1"/>
              </a:buClr>
              <a:buSzPct val="85000"/>
              <a:buNone/>
              <a:defRPr/>
            </a:pPr>
            <a:endParaRPr kumimoji="0" lang="en-US" altLang="zh-TW" sz="500" dirty="0" smtClean="0">
              <a:latin typeface="Noto Sans CJK TC Bold" pitchFamily="34" charset="-120"/>
              <a:ea typeface="Noto Sans CJK TC Bold" pitchFamily="34" charset="-120"/>
              <a:cs typeface="Arial" pitchFamily="34" charset="0"/>
            </a:endParaRPr>
          </a:p>
          <a:p>
            <a:pPr lvl="0" eaLnBrk="0" fontAlgn="ctr" hangingPunct="0">
              <a:spcBef>
                <a:spcPts val="575"/>
              </a:spcBef>
              <a:buClr>
                <a:schemeClr val="accent1"/>
              </a:buClr>
              <a:buSzPct val="85000"/>
              <a:buNone/>
              <a:defRPr/>
            </a:pPr>
            <a:r>
              <a:rPr kumimoji="0" lang="zh-TW" altLang="zh-TW" dirty="0" smtClean="0">
                <a:latin typeface="Noto Sans CJK TC Bold" pitchFamily="34" charset="-120"/>
                <a:ea typeface="Noto Sans CJK TC Bold" pitchFamily="34" charset="-120"/>
                <a:cs typeface="Arial" pitchFamily="34" charset="0"/>
              </a:rPr>
              <a:t>因季節性關係有趕工必要，經勞工或工會同意照常工作者，亦同</a:t>
            </a:r>
            <a:r>
              <a:rPr kumimoji="0" lang="zh-TW" altLang="en-US" dirty="0" smtClean="0">
                <a:latin typeface="Noto Sans CJK TC Bold" pitchFamily="34" charset="-120"/>
                <a:ea typeface="Noto Sans CJK TC Bold" pitchFamily="34" charset="-120"/>
                <a:cs typeface="Arial" pitchFamily="34" charset="0"/>
              </a:rPr>
              <a:t>。</a:t>
            </a:r>
            <a:endParaRPr kumimoji="0" lang="zh-TW" altLang="en-US" dirty="0">
              <a:latin typeface="Noto Sans CJK TC Bold" pitchFamily="34" charset="-120"/>
              <a:ea typeface="Noto Sans CJK TC Bold" pitchFamily="34" charset="-120"/>
              <a:cs typeface="Arial" pitchFamily="34" charset="0"/>
            </a:endParaRPr>
          </a:p>
        </p:txBody>
      </p:sp>
      <p:cxnSp>
        <p:nvCxnSpPr>
          <p:cNvPr id="8" name="直線接點 7"/>
          <p:cNvCxnSpPr/>
          <p:nvPr/>
        </p:nvCxnSpPr>
        <p:spPr>
          <a:xfrm>
            <a:off x="827584" y="3284984"/>
            <a:ext cx="784887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內容版面配置區 3"/>
          <p:cNvSpPr txBox="1">
            <a:spLocks/>
          </p:cNvSpPr>
          <p:nvPr/>
        </p:nvSpPr>
        <p:spPr>
          <a:xfrm>
            <a:off x="2552700" y="1844824"/>
            <a:ext cx="4038600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oto Sans Mono CJK TC Bold" pitchFamily="34" charset="-120"/>
                <a:ea typeface="Noto Sans Mono CJK TC Bold" pitchFamily="34" charset="-120"/>
                <a:cs typeface="+mn-cs"/>
              </a:rPr>
              <a:t>修法後</a:t>
            </a:r>
            <a:endParaRPr kumimoji="0" lang="en-US" altLang="zh-TW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oto Sans Mono CJK TC Bold" pitchFamily="34" charset="-120"/>
              <a:ea typeface="Noto Sans Mono CJK TC Bold" pitchFamily="34" charset="-120"/>
              <a:cs typeface="+mn-cs"/>
            </a:endParaRPr>
          </a:p>
          <a:p>
            <a:pPr algn="ctr">
              <a:lnSpc>
                <a:spcPct val="120000"/>
              </a:lnSpc>
              <a:buNone/>
            </a:pPr>
            <a:r>
              <a:rPr lang="zh-TW" altLang="en-US" sz="3200" dirty="0" smtClean="0">
                <a:solidFill>
                  <a:srgbClr val="C00000"/>
                </a:solidFill>
                <a:latin typeface="Noto Sans CJK TC Bold" pitchFamily="34" charset="-120"/>
                <a:ea typeface="Noto Sans CJK TC Bold" pitchFamily="34" charset="-120"/>
              </a:rPr>
              <a:t>休息日工資照給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TW" altLang="en-US" b="1" dirty="0" smtClean="0">
                <a:latin typeface="Noto Sans CJK TC Bold" pitchFamily="34" charset="-120"/>
                <a:ea typeface="Noto Sans CJK TC Bold" pitchFamily="34" charset="-120"/>
              </a:rPr>
              <a:t>第</a:t>
            </a:r>
            <a:r>
              <a:rPr lang="en-US" altLang="zh-TW" b="1" dirty="0" smtClean="0">
                <a:latin typeface="Noto Sans CJK TC Bold" pitchFamily="34" charset="-120"/>
                <a:ea typeface="Noto Sans CJK TC Bold" pitchFamily="34" charset="-120"/>
              </a:rPr>
              <a:t>74</a:t>
            </a:r>
            <a:r>
              <a:rPr lang="zh-TW" altLang="en-US" b="1" dirty="0" smtClean="0">
                <a:latin typeface="Noto Sans CJK TC Bold" pitchFamily="34" charset="-120"/>
                <a:ea typeface="Noto Sans CJK TC Bold" pitchFamily="34" charset="-120"/>
              </a:rPr>
              <a:t>條－吹哨者條款</a:t>
            </a:r>
          </a:p>
        </p:txBody>
      </p:sp>
      <p:graphicFrame>
        <p:nvGraphicFramePr>
          <p:cNvPr id="4" name="資料庫圖表 3"/>
          <p:cNvGraphicFramePr/>
          <p:nvPr/>
        </p:nvGraphicFramePr>
        <p:xfrm>
          <a:off x="179512" y="1412776"/>
          <a:ext cx="871296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8D59D886-4AD8-42D5-9ADC-D222D5C24ABE}" type="slidenum">
              <a:rPr lang="en-US" altLang="zh-TW" smtClean="0"/>
              <a:pPr>
                <a:buNone/>
                <a:defRPr/>
              </a:pPr>
              <a:t>18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TW" altLang="en-US" dirty="0" smtClean="0">
                <a:latin typeface="Noto Sans CJK TC Bold" pitchFamily="34" charset="-120"/>
                <a:ea typeface="Noto Sans CJK TC Bold" pitchFamily="34" charset="-120"/>
              </a:rPr>
              <a:t>第</a:t>
            </a:r>
            <a:r>
              <a:rPr lang="en-US" altLang="zh-TW" dirty="0" smtClean="0">
                <a:latin typeface="Noto Sans CJK TC Bold" pitchFamily="34" charset="-120"/>
                <a:ea typeface="Noto Sans CJK TC Bold" pitchFamily="34" charset="-120"/>
              </a:rPr>
              <a:t>79</a:t>
            </a:r>
            <a:r>
              <a:rPr lang="zh-TW" altLang="en-US" dirty="0" smtClean="0">
                <a:latin typeface="Noto Sans CJK TC Bold" pitchFamily="34" charset="-120"/>
                <a:ea typeface="Noto Sans CJK TC Bold" pitchFamily="34" charset="-120"/>
              </a:rPr>
              <a:t>條</a:t>
            </a:r>
            <a:r>
              <a:rPr lang="en-US" altLang="zh-TW" dirty="0" smtClean="0">
                <a:latin typeface="Noto Sans CJK TC Bold" pitchFamily="34" charset="-120"/>
                <a:ea typeface="Noto Sans CJK TC Bold" pitchFamily="34" charset="-120"/>
              </a:rPr>
              <a:t>-</a:t>
            </a:r>
            <a:r>
              <a:rPr lang="zh-TW" altLang="en-US" dirty="0" smtClean="0">
                <a:latin typeface="Noto Sans CJK TC Bold" pitchFamily="34" charset="-120"/>
                <a:ea typeface="Noto Sans CJK TC Bold" pitchFamily="34" charset="-120"/>
              </a:rPr>
              <a:t>增訂罰則上限</a:t>
            </a:r>
            <a:endParaRPr lang="zh-TW" altLang="en-US" dirty="0">
              <a:latin typeface="Noto Sans CJK TC Bold" pitchFamily="34" charset="-120"/>
              <a:ea typeface="Noto Sans CJK TC Bold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3528" y="4941168"/>
            <a:ext cx="2736304" cy="13681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Bold" pitchFamily="34" charset="-120"/>
                <a:ea typeface="Noto Sans CJK TC Bold" pitchFamily="34" charset="-120"/>
              </a:rPr>
              <a:t>加重罰鍰上限</a:t>
            </a:r>
            <a:endParaRPr lang="zh-TW" altLang="en-US" sz="2800" dirty="0"/>
          </a:p>
        </p:txBody>
      </p:sp>
      <p:sp>
        <p:nvSpPr>
          <p:cNvPr id="11" name="矩形 10"/>
          <p:cNvSpPr/>
          <p:nvPr/>
        </p:nvSpPr>
        <p:spPr>
          <a:xfrm>
            <a:off x="3059832" y="4941168"/>
            <a:ext cx="5544616" cy="1440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zh-TW" altLang="en-US" sz="2400" dirty="0" smtClean="0">
                <a:solidFill>
                  <a:schemeClr val="tx1"/>
                </a:solidFill>
                <a:latin typeface="Noto Sans CJK TC Bold" pitchFamily="34" charset="-120"/>
                <a:ea typeface="Noto Sans CJK TC Bold" pitchFamily="34" charset="-120"/>
              </a:rPr>
              <a:t>依事業規模、違反人數或情節</a:t>
            </a:r>
            <a:endParaRPr lang="en-US" altLang="zh-TW" sz="2400" dirty="0" smtClean="0">
              <a:solidFill>
                <a:schemeClr val="tx1"/>
              </a:solidFill>
              <a:latin typeface="Noto Sans CJK TC Bold" pitchFamily="34" charset="-120"/>
              <a:ea typeface="Noto Sans CJK TC Bold" pitchFamily="34" charset="-120"/>
            </a:endParaRPr>
          </a:p>
          <a:p>
            <a:pPr lvl="0" algn="ctr">
              <a:buNone/>
            </a:pPr>
            <a:r>
              <a:rPr lang="zh-TW" altLang="en-US" sz="2400" dirty="0" smtClean="0">
                <a:solidFill>
                  <a:schemeClr val="tx1"/>
                </a:solidFill>
                <a:latin typeface="Noto Sans CJK TC Bold" pitchFamily="34" charset="-120"/>
                <a:ea typeface="Noto Sans CJK TC Bold" pitchFamily="34" charset="-120"/>
              </a:rPr>
              <a:t>加重至法定罰鍰最高額 </a:t>
            </a:r>
            <a:r>
              <a:rPr lang="zh-TW" altLang="en-US" sz="3600" b="1" u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Bold" pitchFamily="34" charset="-120"/>
                <a:ea typeface="Noto Sans CJK TC Bold" pitchFamily="34" charset="-120"/>
              </a:rPr>
              <a:t>二分之一</a:t>
            </a:r>
            <a:endParaRPr lang="en-US" altLang="zh-TW" sz="3600" b="1" u="none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TC Bold" pitchFamily="34" charset="-120"/>
              <a:ea typeface="Noto Sans CJK TC Bold" pitchFamily="34" charset="-120"/>
            </a:endParaRPr>
          </a:p>
          <a:p>
            <a:pPr lvl="0" algn="ctr">
              <a:buNone/>
            </a:pPr>
            <a:r>
              <a:rPr lang="zh-TW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Bold" pitchFamily="34" charset="-120"/>
                <a:ea typeface="Noto Sans CJK TC Bold" pitchFamily="34" charset="-120"/>
              </a:rPr>
              <a:t>（即最高可處</a:t>
            </a:r>
            <a:r>
              <a:rPr lang="en-US" altLang="zh-TW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Bold" pitchFamily="34" charset="-120"/>
                <a:ea typeface="Noto Sans CJK TC Bold" pitchFamily="34" charset="-120"/>
              </a:rPr>
              <a:t>150</a:t>
            </a:r>
            <a:r>
              <a:rPr lang="zh-TW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Bold" pitchFamily="34" charset="-120"/>
                <a:ea typeface="Noto Sans CJK TC Bold" pitchFamily="34" charset="-120"/>
              </a:rPr>
              <a:t>萬元罰鍰）</a:t>
            </a:r>
            <a:endParaRPr lang="zh-TW" altLang="en-US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TC Bold" pitchFamily="34" charset="-120"/>
              <a:ea typeface="Noto Sans CJK TC Bold" pitchFamily="34" charset="-120"/>
            </a:endParaRP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8D59D886-4AD8-42D5-9ADC-D222D5C24ABE}" type="slidenum">
              <a:rPr lang="en-US" altLang="zh-TW" smtClean="0"/>
              <a:pPr>
                <a:buNone/>
                <a:defRPr/>
              </a:pPr>
              <a:t>19</a:t>
            </a:fld>
            <a:endParaRPr lang="en-US" altLang="zh-TW" dirty="0"/>
          </a:p>
        </p:txBody>
      </p:sp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323527" y="1484784"/>
          <a:ext cx="8640961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3050"/>
                <a:gridCol w="2437338"/>
                <a:gridCol w="295057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Noto Sans CJK TC Bold" pitchFamily="34" charset="-120"/>
                          <a:ea typeface="Noto Sans CJK TC Bold" pitchFamily="34" charset="-120"/>
                        </a:rPr>
                        <a:t>違反項目</a:t>
                      </a:r>
                      <a:endParaRPr lang="zh-TW" altLang="en-US" dirty="0"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Noto Sans CJK TC Bold" pitchFamily="34" charset="-120"/>
                          <a:ea typeface="Noto Sans CJK TC Bold" pitchFamily="34" charset="-120"/>
                        </a:rPr>
                        <a:t>修法前</a:t>
                      </a:r>
                      <a:endParaRPr lang="zh-TW" altLang="en-US" dirty="0"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Noto Sans CJK TC Bold" pitchFamily="34" charset="-120"/>
                          <a:ea typeface="Noto Sans CJK TC Bold" pitchFamily="34" charset="-120"/>
                        </a:rPr>
                        <a:t>修法後</a:t>
                      </a:r>
                      <a:endParaRPr lang="zh-TW" altLang="en-US" dirty="0"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anchor="ctr"/>
                </a:tc>
              </a:tr>
              <a:tr h="997312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Noto Sans CJK TC Bold" pitchFamily="34" charset="-120"/>
                          <a:ea typeface="Noto Sans CJK TC Bold" pitchFamily="34" charset="-120"/>
                        </a:rPr>
                        <a:t>工資、</a:t>
                      </a:r>
                      <a:endParaRPr lang="en-US" altLang="zh-TW" sz="24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  <a:p>
                      <a:pPr algn="l"/>
                      <a:r>
                        <a:rPr lang="zh-TW" altLang="en-US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Noto Sans CJK TC Bold" pitchFamily="34" charset="-120"/>
                          <a:ea typeface="Noto Sans CJK TC Bold" pitchFamily="34" charset="-120"/>
                        </a:rPr>
                        <a:t>工時、</a:t>
                      </a:r>
                      <a:endParaRPr lang="en-US" altLang="zh-TW" sz="24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  <a:p>
                      <a:pPr algn="l"/>
                      <a:r>
                        <a:rPr lang="zh-TW" altLang="en-US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Noto Sans CJK TC Bold" pitchFamily="34" charset="-120"/>
                          <a:ea typeface="Noto Sans CJK TC Bold" pitchFamily="34" charset="-120"/>
                        </a:rPr>
                        <a:t>職業災害補償規定</a:t>
                      </a:r>
                      <a:r>
                        <a:rPr lang="en-US" altLang="zh-TW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Noto Sans CJK TC Bold" pitchFamily="34" charset="-120"/>
                          <a:ea typeface="Noto Sans CJK TC Bold" pitchFamily="34" charset="-120"/>
                        </a:rPr>
                        <a:t>…</a:t>
                      </a:r>
                      <a:endParaRPr lang="zh-TW" altLang="en-US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latin typeface="Noto Sans CJK TC Bold" pitchFamily="34" charset="-120"/>
                          <a:ea typeface="Noto Sans CJK TC Bold" pitchFamily="34" charset="-120"/>
                        </a:rPr>
                        <a:t>2</a:t>
                      </a:r>
                      <a:r>
                        <a:rPr lang="zh-TW" altLang="en-US" sz="3200" dirty="0" smtClean="0">
                          <a:latin typeface="Noto Sans CJK TC Bold" pitchFamily="34" charset="-120"/>
                          <a:ea typeface="Noto Sans CJK TC Bold" pitchFamily="34" charset="-120"/>
                        </a:rPr>
                        <a:t>萬</a:t>
                      </a:r>
                      <a:r>
                        <a:rPr lang="en-US" altLang="zh-TW" sz="3200" dirty="0" smtClean="0">
                          <a:latin typeface="Noto Sans CJK TC Bold" pitchFamily="34" charset="-120"/>
                          <a:ea typeface="Noto Sans CJK TC Bold" pitchFamily="34" charset="-120"/>
                        </a:rPr>
                        <a:t>-30</a:t>
                      </a:r>
                      <a:r>
                        <a:rPr lang="zh-TW" altLang="en-US" sz="3200" dirty="0" smtClean="0">
                          <a:latin typeface="Noto Sans CJK TC Bold" pitchFamily="34" charset="-120"/>
                          <a:ea typeface="Noto Sans CJK TC Bold" pitchFamily="34" charset="-120"/>
                        </a:rPr>
                        <a:t>萬元</a:t>
                      </a:r>
                      <a:endParaRPr lang="zh-TW" altLang="en-US" sz="3200" dirty="0"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latin typeface="Noto Sans CJK TC Bold" pitchFamily="34" charset="-120"/>
                          <a:ea typeface="Noto Sans CJK TC Bold" pitchFamily="34" charset="-120"/>
                        </a:rPr>
                        <a:t>2</a:t>
                      </a:r>
                      <a:r>
                        <a:rPr lang="zh-TW" altLang="en-US" sz="3200" dirty="0" smtClean="0">
                          <a:latin typeface="Noto Sans CJK TC Bold" pitchFamily="34" charset="-120"/>
                          <a:ea typeface="Noto Sans CJK TC Bold" pitchFamily="34" charset="-120"/>
                        </a:rPr>
                        <a:t>萬</a:t>
                      </a:r>
                      <a:r>
                        <a:rPr lang="en-US" altLang="zh-TW" sz="3200" dirty="0" smtClean="0">
                          <a:latin typeface="Noto Sans CJK TC Bold" pitchFamily="34" charset="-120"/>
                          <a:ea typeface="Noto Sans CJK TC Bold" pitchFamily="34" charset="-120"/>
                        </a:rPr>
                        <a:t>-</a:t>
                      </a:r>
                      <a:r>
                        <a:rPr lang="en-US" altLang="zh-TW" sz="4000" dirty="0" smtClean="0">
                          <a:solidFill>
                            <a:srgbClr val="FF0000"/>
                          </a:solidFill>
                          <a:latin typeface="Noto Sans CJK TC Bold" pitchFamily="34" charset="-120"/>
                          <a:ea typeface="Noto Sans CJK TC Bold" pitchFamily="34" charset="-120"/>
                        </a:rPr>
                        <a:t>100</a:t>
                      </a:r>
                      <a:r>
                        <a:rPr lang="zh-TW" altLang="en-US" sz="4000" dirty="0" smtClean="0">
                          <a:solidFill>
                            <a:srgbClr val="FF0000"/>
                          </a:solidFill>
                          <a:latin typeface="Noto Sans CJK TC Bold" pitchFamily="34" charset="-120"/>
                          <a:ea typeface="Noto Sans CJK TC Bold" pitchFamily="34" charset="-120"/>
                        </a:rPr>
                        <a:t>萬元</a:t>
                      </a:r>
                      <a:endParaRPr lang="zh-TW" altLang="en-US" sz="4400" dirty="0">
                        <a:solidFill>
                          <a:srgbClr val="FF0000"/>
                        </a:solidFill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Noto Sans CJK TC Bold" pitchFamily="34" charset="-120"/>
                          <a:ea typeface="Noto Sans CJK TC Bold" pitchFamily="34" charset="-120"/>
                        </a:rPr>
                        <a:t>未置備勞工名卡、</a:t>
                      </a:r>
                      <a:endParaRPr lang="en-US" altLang="zh-TW" sz="24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  <a:p>
                      <a:pPr algn="l"/>
                      <a:r>
                        <a:rPr lang="zh-TW" altLang="en-US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Noto Sans CJK TC Bold" pitchFamily="34" charset="-120"/>
                          <a:ea typeface="Noto Sans CJK TC Bold" pitchFamily="34" charset="-120"/>
                        </a:rPr>
                        <a:t>未發服務證明書</a:t>
                      </a:r>
                      <a:endParaRPr lang="en-US" altLang="zh-TW" sz="24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  <a:p>
                      <a:pPr algn="l"/>
                      <a:r>
                        <a:rPr lang="zh-TW" altLang="en-US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Noto Sans CJK TC Bold" pitchFamily="34" charset="-120"/>
                          <a:ea typeface="Noto Sans CJK TC Bold" pitchFamily="34" charset="-120"/>
                        </a:rPr>
                        <a:t>未置備法定代理人同意書及年齡證明文件</a:t>
                      </a:r>
                      <a:r>
                        <a:rPr lang="en-US" altLang="zh-TW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Noto Sans CJK TC Bold" pitchFamily="34" charset="-120"/>
                          <a:ea typeface="Noto Sans CJK TC Bold" pitchFamily="34" charset="-120"/>
                        </a:rPr>
                        <a:t>…</a:t>
                      </a:r>
                      <a:endParaRPr lang="zh-TW" altLang="en-US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latin typeface="Noto Sans CJK TC Bold" pitchFamily="34" charset="-120"/>
                          <a:ea typeface="Noto Sans CJK TC Bold" pitchFamily="34" charset="-120"/>
                        </a:rPr>
                        <a:t>2</a:t>
                      </a:r>
                      <a:r>
                        <a:rPr lang="zh-TW" altLang="en-US" sz="3200" dirty="0" smtClean="0">
                          <a:latin typeface="Noto Sans CJK TC Bold" pitchFamily="34" charset="-120"/>
                          <a:ea typeface="Noto Sans CJK TC Bold" pitchFamily="34" charset="-120"/>
                        </a:rPr>
                        <a:t>萬</a:t>
                      </a:r>
                      <a:r>
                        <a:rPr lang="en-US" altLang="zh-TW" sz="3200" dirty="0" smtClean="0">
                          <a:latin typeface="Noto Sans CJK TC Bold" pitchFamily="34" charset="-120"/>
                          <a:ea typeface="Noto Sans CJK TC Bold" pitchFamily="34" charset="-120"/>
                        </a:rPr>
                        <a:t>-30</a:t>
                      </a:r>
                      <a:r>
                        <a:rPr lang="zh-TW" altLang="en-US" sz="3200" dirty="0" smtClean="0">
                          <a:latin typeface="Noto Sans CJK TC Bold" pitchFamily="34" charset="-120"/>
                          <a:ea typeface="Noto Sans CJK TC Bold" pitchFamily="34" charset="-120"/>
                        </a:rPr>
                        <a:t>萬元</a:t>
                      </a:r>
                      <a:endParaRPr lang="zh-TW" altLang="en-US" sz="3200" dirty="0"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latin typeface="Noto Sans CJK TC Bold" pitchFamily="34" charset="-120"/>
                          <a:ea typeface="Noto Sans CJK TC Bold" pitchFamily="34" charset="-120"/>
                        </a:rPr>
                        <a:t>2</a:t>
                      </a:r>
                      <a:r>
                        <a:rPr lang="zh-TW" altLang="en-US" sz="3200" dirty="0" smtClean="0">
                          <a:latin typeface="Noto Sans CJK TC Bold" pitchFamily="34" charset="-120"/>
                          <a:ea typeface="Noto Sans CJK TC Bold" pitchFamily="34" charset="-120"/>
                        </a:rPr>
                        <a:t>萬</a:t>
                      </a:r>
                      <a:r>
                        <a:rPr lang="en-US" altLang="zh-TW" sz="3200" dirty="0" smtClean="0">
                          <a:latin typeface="Noto Sans CJK TC Bold" pitchFamily="34" charset="-120"/>
                          <a:ea typeface="Noto Sans CJK TC Bold" pitchFamily="34" charset="-120"/>
                        </a:rPr>
                        <a:t>-30</a:t>
                      </a:r>
                      <a:r>
                        <a:rPr lang="zh-TW" altLang="en-US" sz="3200" dirty="0" smtClean="0">
                          <a:latin typeface="Noto Sans CJK TC Bold" pitchFamily="34" charset="-120"/>
                          <a:ea typeface="Noto Sans CJK TC Bold" pitchFamily="34" charset="-120"/>
                        </a:rPr>
                        <a:t>萬元</a:t>
                      </a:r>
                      <a:endParaRPr lang="zh-TW" altLang="en-US" sz="3200" dirty="0"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755576" y="0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Noto Sans CJK TC Bold" pitchFamily="34" charset="-120"/>
                <a:ea typeface="Noto Sans CJK TC Bold" pitchFamily="34" charset="-120"/>
              </a:rPr>
              <a:t>第</a:t>
            </a:r>
            <a:r>
              <a:rPr lang="en-US" altLang="zh-TW" dirty="0" smtClean="0">
                <a:latin typeface="Noto Sans CJK TC Bold" pitchFamily="34" charset="-120"/>
                <a:ea typeface="Noto Sans CJK TC Bold" pitchFamily="34" charset="-120"/>
              </a:rPr>
              <a:t>23</a:t>
            </a:r>
            <a:r>
              <a:rPr lang="zh-TW" altLang="en-US" dirty="0" smtClean="0">
                <a:latin typeface="Noto Sans CJK TC Bold" pitchFamily="34" charset="-120"/>
                <a:ea typeface="Noto Sans CJK TC Bold" pitchFamily="34" charset="-120"/>
              </a:rPr>
              <a:t>條 </a:t>
            </a:r>
            <a:r>
              <a:rPr lang="en-US" altLang="zh-TW" dirty="0" smtClean="0">
                <a:latin typeface="Noto Sans CJK TC Bold" pitchFamily="34" charset="-120"/>
                <a:ea typeface="Noto Sans CJK TC Bold" pitchFamily="34" charset="-120"/>
              </a:rPr>
              <a:t>–(</a:t>
            </a:r>
            <a:r>
              <a:rPr lang="zh-TW" altLang="en-US" dirty="0" smtClean="0">
                <a:latin typeface="Noto Sans CJK TC Bold" pitchFamily="34" charset="-120"/>
                <a:ea typeface="Noto Sans CJK TC Bold" pitchFamily="34" charset="-120"/>
              </a:rPr>
              <a:t>工資清冊</a:t>
            </a:r>
            <a:r>
              <a:rPr lang="en-US" altLang="zh-TW" dirty="0" smtClean="0">
                <a:latin typeface="Noto Sans CJK TC Bold" pitchFamily="34" charset="-120"/>
                <a:ea typeface="Noto Sans CJK TC Bold" pitchFamily="34" charset="-120"/>
              </a:rPr>
              <a:t>)</a:t>
            </a:r>
            <a:endParaRPr lang="zh-TW" altLang="en-US" dirty="0">
              <a:latin typeface="Noto Sans CJK TC Bold" pitchFamily="34" charset="-120"/>
              <a:ea typeface="Noto Sans CJK TC Bold" pitchFamily="34" charset="-120"/>
            </a:endParaRPr>
          </a:p>
        </p:txBody>
      </p:sp>
      <p:sp>
        <p:nvSpPr>
          <p:cNvPr id="5" name="內容版面配置區 3"/>
          <p:cNvSpPr>
            <a:spLocks noGrp="1"/>
          </p:cNvSpPr>
          <p:nvPr>
            <p:ph sz="half" idx="1"/>
          </p:nvPr>
        </p:nvSpPr>
        <p:spPr>
          <a:xfrm>
            <a:off x="533400" y="3429000"/>
            <a:ext cx="3678560" cy="2913187"/>
          </a:xfrm>
        </p:spPr>
        <p:txBody>
          <a:bodyPr>
            <a:normAutofit fontScale="25000" lnSpcReduction="20000"/>
          </a:bodyPr>
          <a:lstStyle/>
          <a:p>
            <a:pPr marL="0" indent="0" eaLnBrk="0" fontAlgn="ctr" hangingPunct="0">
              <a:lnSpc>
                <a:spcPts val="3000"/>
              </a:lnSpc>
              <a:buNone/>
            </a:pPr>
            <a:r>
              <a:rPr lang="zh-TW" altLang="zh-TW" sz="8000" dirty="0" smtClean="0">
                <a:solidFill>
                  <a:schemeClr val="tx2">
                    <a:lumMod val="50000"/>
                  </a:schemeClr>
                </a:solidFill>
                <a:latin typeface="Noto Sans Mono CJK TC Bold" pitchFamily="34" charset="-120"/>
                <a:ea typeface="Noto Sans Mono CJK TC Bold" pitchFamily="34" charset="-120"/>
                <a:cs typeface="Arial" pitchFamily="34" charset="0"/>
              </a:rPr>
              <a:t>工資之給付，除當事人有特別約定或按月預付者外，每月至少定期發給二次；按件計酬者亦同。</a:t>
            </a:r>
            <a:endParaRPr lang="en-US" altLang="zh-TW" sz="8000" dirty="0" smtClean="0">
              <a:solidFill>
                <a:schemeClr val="tx2">
                  <a:lumMod val="50000"/>
                </a:schemeClr>
              </a:solidFill>
              <a:latin typeface="Noto Sans Mono CJK TC Bold" pitchFamily="34" charset="-120"/>
              <a:ea typeface="Noto Sans Mono CJK TC Bold" pitchFamily="34" charset="-120"/>
              <a:cs typeface="Arial" pitchFamily="34" charset="0"/>
            </a:endParaRPr>
          </a:p>
          <a:p>
            <a:pPr eaLnBrk="0" fontAlgn="ctr" hangingPunct="0">
              <a:lnSpc>
                <a:spcPct val="120000"/>
              </a:lnSpc>
            </a:pPr>
            <a:endParaRPr lang="en-US" altLang="zh-TW" dirty="0" smtClean="0">
              <a:latin typeface="Noto Sans Mono CJK TC Bold" pitchFamily="34" charset="-120"/>
              <a:ea typeface="Noto Sans Mono CJK TC Bold" pitchFamily="34" charset="-120"/>
              <a:cs typeface="Arial" pitchFamily="34" charset="0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zh-TW" sz="8000" dirty="0" smtClean="0">
                <a:solidFill>
                  <a:schemeClr val="tx2">
                    <a:lumMod val="50000"/>
                  </a:schemeClr>
                </a:solidFill>
                <a:latin typeface="Noto Sans Mono CJK TC Bold" pitchFamily="34" charset="-120"/>
                <a:ea typeface="Noto Sans Mono CJK TC Bold" pitchFamily="34" charset="-120"/>
                <a:cs typeface="Arial" pitchFamily="34" charset="0"/>
              </a:rPr>
              <a:t>雇主應</a:t>
            </a:r>
            <a:r>
              <a:rPr lang="zh-TW" altLang="zh-TW" sz="8000" dirty="0" smtClean="0">
                <a:solidFill>
                  <a:srgbClr val="C00000"/>
                </a:solidFill>
                <a:latin typeface="Noto Sans Mono CJK TC Bold" pitchFamily="34" charset="-120"/>
                <a:ea typeface="Noto Sans Mono CJK TC Bold" pitchFamily="34" charset="-120"/>
                <a:cs typeface="Arial" pitchFamily="34" charset="0"/>
              </a:rPr>
              <a:t>置備</a:t>
            </a:r>
            <a:r>
              <a:rPr lang="zh-TW" altLang="zh-TW" sz="8000" dirty="0" smtClean="0">
                <a:solidFill>
                  <a:schemeClr val="tx2">
                    <a:lumMod val="50000"/>
                  </a:schemeClr>
                </a:solidFill>
                <a:latin typeface="Noto Sans Mono CJK TC Bold" pitchFamily="34" charset="-120"/>
                <a:ea typeface="Noto Sans Mono CJK TC Bold" pitchFamily="34" charset="-120"/>
                <a:cs typeface="Arial" pitchFamily="34" charset="0"/>
              </a:rPr>
              <a:t>勞工工資清冊，將發放工資、工資計算項目、工資總額等事項記入。工資清冊應保存五年。</a:t>
            </a:r>
            <a:endParaRPr lang="en-US" altLang="zh-TW" sz="8000" dirty="0" smtClean="0">
              <a:solidFill>
                <a:schemeClr val="tx2">
                  <a:lumMod val="50000"/>
                </a:schemeClr>
              </a:solidFill>
              <a:latin typeface="Noto Sans Mono CJK TC Bold" pitchFamily="34" charset="-120"/>
              <a:ea typeface="Noto Sans Mono CJK TC Bold" pitchFamily="34" charset="-120"/>
              <a:cs typeface="Arial" pitchFamily="34" charset="0"/>
            </a:endParaRPr>
          </a:p>
          <a:p>
            <a:endParaRPr lang="zh-TW" altLang="en-US" dirty="0"/>
          </a:p>
        </p:txBody>
      </p:sp>
      <p:sp>
        <p:nvSpPr>
          <p:cNvPr id="6" name="內容版面配置區 4"/>
          <p:cNvSpPr txBox="1">
            <a:spLocks/>
          </p:cNvSpPr>
          <p:nvPr/>
        </p:nvSpPr>
        <p:spPr>
          <a:xfrm>
            <a:off x="4499992" y="3429000"/>
            <a:ext cx="4464496" cy="3456384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l" defTabSz="914400" rtl="0" eaLnBrk="0" fontAlgn="ctr" latinLnBrk="0" hangingPunct="0">
              <a:lnSpc>
                <a:spcPts val="3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zh-TW" altLang="zh-TW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Noto Sans CJK TC Bold" pitchFamily="34" charset="-120"/>
                <a:ea typeface="Noto Sans CJK TC Bold" pitchFamily="34" charset="-120"/>
                <a:cs typeface="Arial" pitchFamily="34" charset="0"/>
              </a:rPr>
              <a:t>工資之給付，除當事人有特別約定或按月預付者外，每月至少定期發給二次，</a:t>
            </a:r>
            <a:r>
              <a:rPr kumimoji="0" lang="zh-TW" altLang="zh-TW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oto Sans CJK TC Bold" pitchFamily="34" charset="-120"/>
                <a:ea typeface="Noto Sans CJK TC Bold" pitchFamily="34" charset="-120"/>
                <a:cs typeface="Arial" pitchFamily="34" charset="0"/>
              </a:rPr>
              <a:t>並應提供工資各項目計算方式明細</a:t>
            </a:r>
            <a:r>
              <a:rPr kumimoji="0" lang="zh-TW" altLang="zh-TW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Noto Sans CJK TC Bold" pitchFamily="34" charset="-120"/>
                <a:ea typeface="Noto Sans CJK TC Bold" pitchFamily="34" charset="-120"/>
                <a:cs typeface="Arial" pitchFamily="34" charset="0"/>
              </a:rPr>
              <a:t>；按件計酬者亦同。</a:t>
            </a:r>
            <a:endParaRPr kumimoji="0" lang="en-US" altLang="zh-TW" sz="8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Noto Sans CJK TC Bold" pitchFamily="34" charset="-120"/>
              <a:ea typeface="Noto Sans CJK TC Bold" pitchFamily="34" charset="-120"/>
              <a:cs typeface="Arial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ts val="5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endParaRPr kumimoji="0" lang="en-US" altLang="zh-TW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Noto Sans CJK TC Bold" pitchFamily="34" charset="-120"/>
              <a:ea typeface="Noto Sans CJK TC Bold" pitchFamily="34" charset="-12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zh-TW" altLang="zh-TW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Noto Sans CJK TC Bold" pitchFamily="34" charset="-120"/>
                <a:ea typeface="Noto Sans CJK TC Bold" pitchFamily="34" charset="-120"/>
                <a:cs typeface="Arial" pitchFamily="34" charset="0"/>
              </a:rPr>
              <a:t>雇主應</a:t>
            </a:r>
            <a:r>
              <a:rPr kumimoji="0" lang="zh-TW" altLang="zh-TW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oto Sans CJK TC Bold" pitchFamily="34" charset="-120"/>
                <a:ea typeface="Noto Sans CJK TC Bold" pitchFamily="34" charset="-120"/>
                <a:cs typeface="Arial" pitchFamily="34" charset="0"/>
              </a:rPr>
              <a:t>置備</a:t>
            </a:r>
            <a:r>
              <a:rPr kumimoji="0" lang="zh-TW" altLang="zh-TW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Noto Sans CJK TC Bold" pitchFamily="34" charset="-120"/>
                <a:ea typeface="Noto Sans CJK TC Bold" pitchFamily="34" charset="-120"/>
                <a:cs typeface="Arial" pitchFamily="34" charset="0"/>
              </a:rPr>
              <a:t>勞工工資清冊，將發放工資、</a:t>
            </a:r>
            <a:r>
              <a:rPr kumimoji="0" lang="zh-TW" altLang="zh-TW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oto Sans CJK TC Bold" pitchFamily="34" charset="-120"/>
                <a:ea typeface="Noto Sans CJK TC Bold" pitchFamily="34" charset="-120"/>
                <a:cs typeface="Arial" pitchFamily="34" charset="0"/>
              </a:rPr>
              <a:t>工資各項目計算方式明細</a:t>
            </a:r>
            <a:r>
              <a:rPr kumimoji="0" lang="zh-TW" altLang="zh-TW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oto Sans CJK TC Bold" pitchFamily="34" charset="-120"/>
                <a:ea typeface="Noto Sans CJK TC Bold" pitchFamily="34" charset="-120"/>
                <a:cs typeface="Arial" pitchFamily="34" charset="0"/>
              </a:rPr>
              <a:t>、</a:t>
            </a:r>
            <a:r>
              <a:rPr kumimoji="0" lang="zh-TW" altLang="zh-TW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Noto Sans CJK TC Bold" pitchFamily="34" charset="-120"/>
                <a:ea typeface="Noto Sans CJK TC Bold" pitchFamily="34" charset="-120"/>
                <a:cs typeface="Arial" pitchFamily="34" charset="0"/>
              </a:rPr>
              <a:t>工資總額等事項記入。工資清冊應保存五年</a:t>
            </a:r>
            <a:r>
              <a:rPr kumimoji="0" lang="zh-TW" alt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Noto Sans CJK TC Bold" pitchFamily="34" charset="-120"/>
                <a:ea typeface="Noto Sans CJK TC Bold" pitchFamily="34" charset="-120"/>
                <a:cs typeface="Arial" pitchFamily="34" charset="0"/>
              </a:rPr>
              <a:t>。</a:t>
            </a:r>
            <a:endParaRPr kumimoji="0" lang="zh-TW" altLang="en-US" sz="2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461392" y="3356992"/>
            <a:ext cx="353454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4499992" y="3356992"/>
            <a:ext cx="446449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內容版面配置區 3"/>
          <p:cNvSpPr txBox="1">
            <a:spLocks/>
          </p:cNvSpPr>
          <p:nvPr/>
        </p:nvSpPr>
        <p:spPr>
          <a:xfrm>
            <a:off x="611560" y="1268760"/>
            <a:ext cx="3528392" cy="18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oto Sans Mono CJK TC Bold" pitchFamily="34" charset="-120"/>
                <a:ea typeface="Noto Sans Mono CJK TC Bold" pitchFamily="34" charset="-120"/>
                <a:cs typeface="+mn-cs"/>
              </a:rPr>
              <a:t>修法前</a:t>
            </a:r>
            <a:endParaRPr kumimoji="0" lang="en-US" altLang="zh-TW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oto Sans Mono CJK TC Bold" pitchFamily="34" charset="-120"/>
              <a:ea typeface="Noto Sans Mono CJK TC Bold" pitchFamily="34" charset="-120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ts val="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TW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oto Sans Mono CJK TC Bold" pitchFamily="34" charset="-120"/>
              <a:ea typeface="Noto Sans Mono CJK TC Bold" pitchFamily="34" charset="-120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oto Sans Mono CJK TC Bold" pitchFamily="34" charset="-120"/>
                <a:ea typeface="Noto Sans Mono CJK TC Bold" pitchFamily="34" charset="-120"/>
                <a:cs typeface="+mn-cs"/>
              </a:rPr>
              <a:t>雇主必須置備工資清冊</a:t>
            </a: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oto Sans Mono CJK TC Bold" pitchFamily="34" charset="-120"/>
              <a:ea typeface="Noto Sans Mono CJK TC Bold" pitchFamily="34" charset="-120"/>
              <a:cs typeface="+mn-cs"/>
            </a:endParaRPr>
          </a:p>
        </p:txBody>
      </p:sp>
      <p:sp>
        <p:nvSpPr>
          <p:cNvPr id="10" name="內容版面配置區 3"/>
          <p:cNvSpPr txBox="1">
            <a:spLocks/>
          </p:cNvSpPr>
          <p:nvPr/>
        </p:nvSpPr>
        <p:spPr>
          <a:xfrm>
            <a:off x="4283968" y="1268760"/>
            <a:ext cx="4860032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oto Sans Mono CJK TC Bold" pitchFamily="34" charset="-120"/>
                <a:ea typeface="Noto Sans Mono CJK TC Bold" pitchFamily="34" charset="-120"/>
                <a:cs typeface="+mn-cs"/>
              </a:rPr>
              <a:t>修法後</a:t>
            </a:r>
            <a:endParaRPr kumimoji="0" lang="en-US" altLang="zh-TW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oto Sans Mono CJK TC Bold" pitchFamily="34" charset="-120"/>
              <a:ea typeface="Noto Sans Mono CJK TC Bold" pitchFamily="34" charset="-120"/>
              <a:cs typeface="+mn-cs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200" dirty="0" smtClean="0">
                <a:solidFill>
                  <a:srgbClr val="C00000"/>
                </a:solidFill>
                <a:latin typeface="Noto Sans CJK TC Bold" pitchFamily="34" charset="-120"/>
                <a:ea typeface="Noto Sans CJK TC Bold" pitchFamily="34" charset="-120"/>
              </a:rPr>
              <a:t>雇主應「提供各項目計算方式明細</a:t>
            </a:r>
            <a:endParaRPr lang="en-US" altLang="zh-TW" sz="2200" dirty="0" smtClean="0">
              <a:solidFill>
                <a:srgbClr val="C00000"/>
              </a:solidFill>
              <a:latin typeface="Noto Sans CJK TC Bold" pitchFamily="34" charset="-120"/>
              <a:ea typeface="Noto Sans CJK TC Bold" pitchFamily="34" charset="-120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200" dirty="0" smtClean="0">
                <a:solidFill>
                  <a:srgbClr val="C00000"/>
                </a:solidFill>
                <a:latin typeface="Noto Sans CJK TC Bold" pitchFamily="34" charset="-120"/>
                <a:ea typeface="Noto Sans CJK TC Bold" pitchFamily="34" charset="-120"/>
              </a:rPr>
              <a:t>雇主除原本置備工資清冊，並應記入「工資各項目計算方式明細」</a:t>
            </a:r>
            <a:endParaRPr lang="en-US" altLang="zh-TW" sz="2200" dirty="0" smtClean="0">
              <a:solidFill>
                <a:srgbClr val="C00000"/>
              </a:solidFill>
              <a:latin typeface="Noto Sans CJK TC Bold" pitchFamily="34" charset="-120"/>
              <a:ea typeface="Noto Sans CJK TC Bold" pitchFamily="34" charset="-120"/>
            </a:endParaRP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8D59D886-4AD8-42D5-9ADC-D222D5C24ABE}" type="slidenum">
              <a:rPr lang="en-US" altLang="zh-TW" smtClean="0"/>
              <a:pPr>
                <a:buNone/>
                <a:defRPr/>
              </a:pPr>
              <a:t>2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8D59D886-4AD8-42D5-9ADC-D222D5C24ABE}" type="slidenum">
              <a:rPr lang="en-US" altLang="zh-TW" smtClean="0"/>
              <a:pPr>
                <a:buFont typeface="Wingdings" pitchFamily="2" charset="2"/>
                <a:buNone/>
                <a:defRPr/>
              </a:pPr>
              <a:t>20</a:t>
            </a:fld>
            <a:endParaRPr lang="en-US" altLang="zh-TW" dirty="0"/>
          </a:p>
        </p:txBody>
      </p:sp>
      <p:pic>
        <p:nvPicPr>
          <p:cNvPr id="5" name="Picture 2" descr="C:\Users\kkk6355\Desktop\勞基法一例一休修法上課講義\勞動部網站下載\勞檢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8779"/>
            <a:ext cx="8406845" cy="618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148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Noto Sans CJK TC Bold" pitchFamily="34" charset="-120"/>
                <a:ea typeface="Noto Sans CJK TC Bold" pitchFamily="34" charset="-120"/>
              </a:rPr>
              <a:t>第</a:t>
            </a:r>
            <a:r>
              <a:rPr lang="en-US" altLang="zh-TW" dirty="0" smtClean="0">
                <a:latin typeface="Noto Sans CJK TC Bold" pitchFamily="34" charset="-120"/>
                <a:ea typeface="Noto Sans CJK TC Bold" pitchFamily="34" charset="-120"/>
              </a:rPr>
              <a:t>34</a:t>
            </a:r>
            <a:r>
              <a:rPr lang="zh-TW" altLang="en-US" dirty="0" smtClean="0">
                <a:latin typeface="Noto Sans CJK TC Bold" pitchFamily="34" charset="-120"/>
                <a:ea typeface="Noto Sans CJK TC Bold" pitchFamily="34" charset="-120"/>
              </a:rPr>
              <a:t>條</a:t>
            </a:r>
            <a:r>
              <a:rPr lang="en-US" altLang="zh-TW" dirty="0" smtClean="0">
                <a:latin typeface="Noto Sans CJK TC Bold" pitchFamily="34" charset="-120"/>
                <a:ea typeface="Noto Sans CJK TC Bold" pitchFamily="34" charset="-120"/>
              </a:rPr>
              <a:t>-(</a:t>
            </a:r>
            <a:r>
              <a:rPr lang="zh-TW" altLang="en-US" dirty="0" smtClean="0">
                <a:latin typeface="Noto Sans CJK TC Bold" pitchFamily="34" charset="-120"/>
                <a:ea typeface="Noto Sans CJK TC Bold" pitchFamily="34" charset="-120"/>
              </a:rPr>
              <a:t>輪班更換班次間隔</a:t>
            </a:r>
            <a:r>
              <a:rPr lang="en-US" altLang="zh-TW" b="1" dirty="0" smtClean="0"/>
              <a:t>)</a:t>
            </a:r>
            <a:endParaRPr lang="zh-TW" altLang="en-US" dirty="0">
              <a:latin typeface="Noto Sans CJK TC Bold" pitchFamily="34" charset="-120"/>
              <a:ea typeface="Noto Sans CJK TC Bold" pitchFamily="34" charset="-120"/>
            </a:endParaRPr>
          </a:p>
        </p:txBody>
      </p:sp>
      <p:sp>
        <p:nvSpPr>
          <p:cNvPr id="5" name="內容版面配置區 3"/>
          <p:cNvSpPr>
            <a:spLocks noGrp="1"/>
          </p:cNvSpPr>
          <p:nvPr>
            <p:ph sz="half" idx="1"/>
          </p:nvPr>
        </p:nvSpPr>
        <p:spPr>
          <a:xfrm>
            <a:off x="323528" y="2996952"/>
            <a:ext cx="4038600" cy="2913187"/>
          </a:xfrm>
        </p:spPr>
        <p:txBody>
          <a:bodyPr>
            <a:noAutofit/>
          </a:bodyPr>
          <a:lstStyle/>
          <a:p>
            <a:pPr marL="0" indent="0" fontAlgn="ctr">
              <a:lnSpc>
                <a:spcPts val="3000"/>
              </a:lnSpc>
              <a:buNone/>
            </a:pPr>
            <a:r>
              <a:rPr lang="zh-TW" altLang="zh-TW" sz="2000" dirty="0" smtClean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  <a:cs typeface="Arial" pitchFamily="34" charset="0"/>
              </a:rPr>
              <a:t>晝夜輪班制者，其工作班次，每週更換一次。但經勞工同意者不在此限。</a:t>
            </a:r>
            <a:endParaRPr lang="en-US" altLang="zh-TW" sz="2000" dirty="0" smtClean="0">
              <a:solidFill>
                <a:schemeClr val="tx2">
                  <a:lumMod val="50000"/>
                </a:schemeClr>
              </a:solidFill>
              <a:latin typeface="Noto Sans CJK TC Bold" pitchFamily="34" charset="-120"/>
              <a:ea typeface="Noto Sans CJK TC Bold" pitchFamily="34" charset="-120"/>
              <a:cs typeface="Arial" pitchFamily="34" charset="0"/>
            </a:endParaRPr>
          </a:p>
          <a:p>
            <a:pPr marL="0" indent="0" fontAlgn="ctr">
              <a:lnSpc>
                <a:spcPts val="500"/>
              </a:lnSpc>
              <a:buNone/>
            </a:pPr>
            <a:endParaRPr lang="en-US" altLang="zh-TW" sz="2000" dirty="0" smtClean="0">
              <a:latin typeface="Noto Sans CJK TC Bold" pitchFamily="34" charset="-120"/>
              <a:ea typeface="Noto Sans CJK TC Bold" pitchFamily="34" charset="-120"/>
              <a:cs typeface="Arial" pitchFamily="34" charset="0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zh-TW" sz="2000" dirty="0" smtClean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  <a:cs typeface="Arial" pitchFamily="34" charset="0"/>
              </a:rPr>
              <a:t>依前項更換班次時，</a:t>
            </a:r>
            <a:r>
              <a:rPr lang="zh-TW" altLang="zh-TW" sz="2000" dirty="0" smtClean="0">
                <a:solidFill>
                  <a:srgbClr val="C00000"/>
                </a:solidFill>
                <a:latin typeface="Noto Sans CJK TC Bold" pitchFamily="34" charset="-120"/>
                <a:ea typeface="Noto Sans CJK TC Bold" pitchFamily="34" charset="-120"/>
                <a:cs typeface="Arial" pitchFamily="34" charset="0"/>
              </a:rPr>
              <a:t>應給予適當之休息時間</a:t>
            </a:r>
            <a:r>
              <a:rPr lang="zh-TW" altLang="zh-TW" sz="2000" dirty="0" smtClean="0">
                <a:latin typeface="Noto Sans CJK TC Bold" pitchFamily="34" charset="-120"/>
                <a:ea typeface="Noto Sans CJK TC Bold" pitchFamily="34" charset="-120"/>
                <a:cs typeface="Arial" pitchFamily="34" charset="0"/>
              </a:rPr>
              <a:t>。</a:t>
            </a:r>
            <a:endParaRPr lang="en-US" altLang="zh-TW" sz="8000" dirty="0" smtClean="0">
              <a:latin typeface="Noto Sans Mono CJK TC Bold" pitchFamily="34" charset="-120"/>
              <a:ea typeface="Noto Sans Mono CJK TC Bold" pitchFamily="34" charset="-120"/>
              <a:cs typeface="Arial" pitchFamily="34" charset="0"/>
            </a:endParaRPr>
          </a:p>
          <a:p>
            <a:endParaRPr lang="zh-TW" altLang="en-US" dirty="0"/>
          </a:p>
        </p:txBody>
      </p:sp>
      <p:sp>
        <p:nvSpPr>
          <p:cNvPr id="6" name="內容版面配置區 4"/>
          <p:cNvSpPr txBox="1">
            <a:spLocks/>
          </p:cNvSpPr>
          <p:nvPr/>
        </p:nvSpPr>
        <p:spPr>
          <a:xfrm>
            <a:off x="4644008" y="2996952"/>
            <a:ext cx="4038600" cy="3456384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eaLnBrk="0" fontAlgn="ctr" hangingPunct="0">
              <a:lnSpc>
                <a:spcPts val="3000"/>
              </a:lnSpc>
              <a:buNone/>
            </a:pPr>
            <a:r>
              <a:rPr lang="zh-TW" altLang="zh-TW" sz="8000" dirty="0" smtClean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  <a:cs typeface="Arial" pitchFamily="34" charset="0"/>
              </a:rPr>
              <a:t>輪班</a:t>
            </a:r>
            <a:r>
              <a:rPr lang="zh-TW" altLang="zh-TW" sz="8000" dirty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  <a:cs typeface="Arial" pitchFamily="34" charset="0"/>
              </a:rPr>
              <a:t>制者，其工作班次，每週更換一次。但經勞工同意者不在此限。</a:t>
            </a:r>
            <a:endParaRPr lang="en-US" altLang="zh-TW" sz="8000" dirty="0">
              <a:solidFill>
                <a:schemeClr val="tx2">
                  <a:lumMod val="50000"/>
                </a:schemeClr>
              </a:solidFill>
              <a:latin typeface="Noto Sans CJK TC Bold" pitchFamily="34" charset="-120"/>
              <a:ea typeface="Noto Sans CJK TC Bold" pitchFamily="34" charset="-120"/>
              <a:cs typeface="Arial" pitchFamily="34" charset="0"/>
            </a:endParaRPr>
          </a:p>
          <a:p>
            <a:pPr eaLnBrk="0" fontAlgn="ctr" hangingPunct="0">
              <a:lnSpc>
                <a:spcPts val="500"/>
              </a:lnSpc>
              <a:buNone/>
            </a:pPr>
            <a:endParaRPr lang="zh-TW" altLang="zh-TW" sz="3100" dirty="0">
              <a:latin typeface="Noto Sans CJK TC Bold" pitchFamily="34" charset="-120"/>
              <a:ea typeface="Noto Sans CJK TC Bold" pitchFamily="34" charset="-120"/>
              <a:cs typeface="Arial" pitchFamily="34" charset="0"/>
            </a:endParaRPr>
          </a:p>
          <a:p>
            <a:pPr eaLnBrk="0" fontAlgn="ctr" hangingPunct="0">
              <a:lnSpc>
                <a:spcPts val="3000"/>
              </a:lnSpc>
              <a:buNone/>
            </a:pPr>
            <a:r>
              <a:rPr lang="zh-TW" altLang="zh-TW" sz="8000" dirty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  <a:cs typeface="Arial" pitchFamily="34" charset="0"/>
              </a:rPr>
              <a:t>依前項更換班次時，至少</a:t>
            </a:r>
            <a:r>
              <a:rPr lang="zh-TW" altLang="zh-TW" sz="8000" dirty="0">
                <a:solidFill>
                  <a:srgbClr val="C00000"/>
                </a:solidFill>
                <a:latin typeface="Noto Sans CJK TC Bold" pitchFamily="34" charset="-120"/>
                <a:ea typeface="Noto Sans CJK TC Bold" pitchFamily="34" charset="-120"/>
                <a:cs typeface="Arial" pitchFamily="34" charset="0"/>
              </a:rPr>
              <a:t>應有連續十一小時</a:t>
            </a:r>
            <a:r>
              <a:rPr lang="zh-TW" altLang="zh-TW" sz="8000" dirty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  <a:cs typeface="Arial" pitchFamily="34" charset="0"/>
              </a:rPr>
              <a:t>之休息時間。</a:t>
            </a:r>
            <a:endParaRPr lang="en-US" altLang="zh-TW" sz="8000" dirty="0">
              <a:solidFill>
                <a:schemeClr val="tx2">
                  <a:lumMod val="50000"/>
                </a:schemeClr>
              </a:solidFill>
              <a:latin typeface="Noto Sans CJK TC Bold" pitchFamily="34" charset="-120"/>
              <a:ea typeface="Noto Sans CJK TC Bold" pitchFamily="34" charset="-120"/>
              <a:cs typeface="Arial" pitchFamily="34" charset="0"/>
            </a:endParaRPr>
          </a:p>
          <a:p>
            <a:pPr eaLnBrk="0" fontAlgn="ctr" hangingPunct="0">
              <a:lnSpc>
                <a:spcPts val="500"/>
              </a:lnSpc>
              <a:buNone/>
            </a:pPr>
            <a:endParaRPr lang="en-US" altLang="zh-TW" sz="3100" dirty="0">
              <a:latin typeface="Noto Sans CJK TC Bold" pitchFamily="34" charset="-120"/>
              <a:ea typeface="Noto Sans CJK TC Bold" pitchFamily="34" charset="-120"/>
              <a:cs typeface="Arial" pitchFamily="34" charset="0"/>
            </a:endParaRPr>
          </a:p>
          <a:p>
            <a:pPr eaLnBrk="0" fontAlgn="ctr" hangingPunct="0">
              <a:lnSpc>
                <a:spcPts val="3000"/>
              </a:lnSpc>
              <a:buNone/>
            </a:pPr>
            <a:r>
              <a:rPr lang="zh-TW" altLang="zh-TW" sz="8000" dirty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  <a:cs typeface="Arial" pitchFamily="34" charset="0"/>
              </a:rPr>
              <a:t>中華民國一百零五年十二月六日修正之前項規定，其</a:t>
            </a:r>
            <a:r>
              <a:rPr lang="zh-TW" altLang="zh-TW" sz="8000" dirty="0">
                <a:solidFill>
                  <a:srgbClr val="C00000"/>
                </a:solidFill>
                <a:latin typeface="Noto Sans CJK TC Bold" pitchFamily="34" charset="-120"/>
                <a:ea typeface="Noto Sans CJK TC Bold" pitchFamily="34" charset="-120"/>
                <a:cs typeface="Arial" pitchFamily="34" charset="0"/>
              </a:rPr>
              <a:t>施行日期由行政院</a:t>
            </a:r>
            <a:r>
              <a:rPr lang="zh-TW" altLang="zh-TW" sz="8000" dirty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  <a:cs typeface="Arial" pitchFamily="34" charset="0"/>
              </a:rPr>
              <a:t>定之。</a:t>
            </a:r>
            <a:endParaRPr lang="zh-TW" altLang="en-US" sz="8000" dirty="0">
              <a:solidFill>
                <a:schemeClr val="tx2">
                  <a:lumMod val="50000"/>
                </a:schemeClr>
              </a:solidFill>
              <a:latin typeface="Noto Sans CJK TC Bold" pitchFamily="34" charset="-120"/>
              <a:ea typeface="Noto Sans CJK TC Bold" pitchFamily="34" charset="-120"/>
              <a:cs typeface="Arial" pitchFamily="34" charset="0"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179512" y="2996952"/>
            <a:ext cx="410445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4788024" y="2996952"/>
            <a:ext cx="410445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內容版面配置區 3"/>
          <p:cNvSpPr txBox="1">
            <a:spLocks/>
          </p:cNvSpPr>
          <p:nvPr/>
        </p:nvSpPr>
        <p:spPr>
          <a:xfrm>
            <a:off x="317376" y="1484784"/>
            <a:ext cx="4038600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oto Sans Mono CJK TC Bold" pitchFamily="34" charset="-120"/>
                <a:ea typeface="Noto Sans Mono CJK TC Bold" pitchFamily="34" charset="-120"/>
                <a:cs typeface="+mn-cs"/>
              </a:rPr>
              <a:t>修法前</a:t>
            </a:r>
            <a:endParaRPr kumimoji="0" lang="en-US" altLang="zh-TW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oto Sans Mono CJK TC Bold" pitchFamily="34" charset="-120"/>
              <a:ea typeface="Noto Sans Mono CJK TC Bold" pitchFamily="34" charset="-120"/>
              <a:cs typeface="+mn-cs"/>
            </a:endParaRPr>
          </a:p>
          <a:p>
            <a:pPr marL="342900" lvl="0" indent="-342900" algn="ctr" fontAlgn="auto">
              <a:lnSpc>
                <a:spcPct val="120000"/>
              </a:lnSpc>
              <a:spcAft>
                <a:spcPts val="0"/>
              </a:spcAft>
              <a:buClrTx/>
              <a:buNone/>
            </a:pPr>
            <a:r>
              <a:rPr lang="zh-TW" altLang="zh-TW" sz="3000" dirty="0" smtClean="0">
                <a:solidFill>
                  <a:srgbClr val="C00000"/>
                </a:solidFill>
                <a:latin typeface="Noto Sans CJK TC Bold" pitchFamily="34" charset="-120"/>
                <a:ea typeface="Noto Sans CJK TC Bold" pitchFamily="34" charset="-120"/>
                <a:cs typeface="Arial" pitchFamily="34" charset="0"/>
              </a:rPr>
              <a:t>應給予適當之休息</a:t>
            </a:r>
            <a:endParaRPr kumimoji="0" lang="en-US" altLang="zh-TW" sz="3000" dirty="0">
              <a:solidFill>
                <a:srgbClr val="C00000"/>
              </a:solidFill>
              <a:latin typeface="Noto Sans Mono CJK TC Bold" pitchFamily="34" charset="-120"/>
              <a:ea typeface="Noto Sans Mono CJK TC Bold" pitchFamily="34" charset="-120"/>
            </a:endParaRPr>
          </a:p>
        </p:txBody>
      </p:sp>
      <p:sp>
        <p:nvSpPr>
          <p:cNvPr id="11" name="內容版面配置區 3"/>
          <p:cNvSpPr txBox="1">
            <a:spLocks/>
          </p:cNvSpPr>
          <p:nvPr/>
        </p:nvSpPr>
        <p:spPr>
          <a:xfrm>
            <a:off x="4709864" y="1484784"/>
            <a:ext cx="4038600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oto Sans Mono CJK TC Bold" pitchFamily="34" charset="-120"/>
                <a:ea typeface="Noto Sans Mono CJK TC Bold" pitchFamily="34" charset="-120"/>
                <a:cs typeface="+mn-cs"/>
              </a:rPr>
              <a:t>修法</a:t>
            </a:r>
            <a:r>
              <a:rPr kumimoji="0" lang="zh-TW" altLang="en-US" sz="3000" noProof="0" dirty="0">
                <a:latin typeface="Noto Sans Mono CJK TC Bold" pitchFamily="34" charset="-120"/>
                <a:ea typeface="Noto Sans Mono CJK TC Bold" pitchFamily="34" charset="-120"/>
              </a:rPr>
              <a:t>後</a:t>
            </a:r>
            <a:endParaRPr kumimoji="0" lang="en-US" altLang="zh-TW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oto Sans Mono CJK TC Bold" pitchFamily="34" charset="-120"/>
              <a:ea typeface="Noto Sans Mono CJK TC Bold" pitchFamily="34" charset="-120"/>
              <a:cs typeface="+mn-cs"/>
            </a:endParaRPr>
          </a:p>
          <a:p>
            <a:pPr marL="342900" lvl="0" indent="-342900" algn="ctr" fontAlgn="auto">
              <a:lnSpc>
                <a:spcPct val="120000"/>
              </a:lnSpc>
              <a:spcAft>
                <a:spcPts val="0"/>
              </a:spcAft>
              <a:buClrTx/>
              <a:buNone/>
            </a:pPr>
            <a:r>
              <a:rPr kumimoji="0" lang="zh-TW" altLang="en-US" sz="3000" dirty="0" smtClean="0">
                <a:solidFill>
                  <a:srgbClr val="C00000"/>
                </a:solidFill>
                <a:latin typeface="Noto Sans Mono CJK TC Bold" pitchFamily="34" charset="-120"/>
                <a:ea typeface="Noto Sans Mono CJK TC Bold" pitchFamily="34" charset="-120"/>
              </a:rPr>
              <a:t>應有連續</a:t>
            </a:r>
            <a:r>
              <a:rPr kumimoji="0" lang="en-US" altLang="zh-TW" sz="3000" dirty="0" smtClean="0">
                <a:solidFill>
                  <a:srgbClr val="C00000"/>
                </a:solidFill>
                <a:latin typeface="Noto Sans Mono CJK TC Bold" pitchFamily="34" charset="-120"/>
                <a:ea typeface="Noto Sans Mono CJK TC Bold" pitchFamily="34" charset="-120"/>
              </a:rPr>
              <a:t>11</a:t>
            </a:r>
            <a:r>
              <a:rPr kumimoji="0" lang="zh-TW" altLang="en-US" sz="3000" dirty="0" smtClean="0">
                <a:solidFill>
                  <a:srgbClr val="C00000"/>
                </a:solidFill>
                <a:latin typeface="Noto Sans Mono CJK TC Bold" pitchFamily="34" charset="-120"/>
                <a:ea typeface="Noto Sans Mono CJK TC Bold" pitchFamily="34" charset="-120"/>
              </a:rPr>
              <a:t>小時</a:t>
            </a:r>
            <a:endParaRPr kumimoji="0" lang="en-US" altLang="zh-TW" sz="3000" dirty="0">
              <a:solidFill>
                <a:srgbClr val="C00000"/>
              </a:solidFill>
              <a:latin typeface="Noto Sans Mono CJK TC Bold" pitchFamily="34" charset="-120"/>
              <a:ea typeface="Noto Sans Mono CJK TC Bold" pitchFamily="34" charset="-120"/>
            </a:endParaRPr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8D59D886-4AD8-42D5-9ADC-D222D5C24ABE}" type="slidenum">
              <a:rPr lang="en-US" altLang="zh-TW" smtClean="0"/>
              <a:pPr>
                <a:buNone/>
                <a:defRPr/>
              </a:pPr>
              <a:t>3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377826" y="882652"/>
            <a:ext cx="8482013" cy="4956175"/>
          </a:xfrm>
          <a:prstGeom prst="rect">
            <a:avLst/>
          </a:prstGeom>
          <a:solidFill>
            <a:srgbClr val="E9ECE4"/>
          </a:solidFill>
          <a:ln w="31750">
            <a:solidFill>
              <a:srgbClr val="9CA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1897063" y="220663"/>
            <a:ext cx="6268183" cy="512220"/>
          </a:xfrm>
          <a:prstGeom prst="rect">
            <a:avLst/>
          </a:prstGeom>
          <a:noFill/>
        </p:spPr>
        <p:txBody>
          <a:bodyPr wrap="none" lIns="65306" tIns="32653" rIns="65306" bIns="32653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zh-TW" altLang="en-US" sz="2900" dirty="0">
                <a:solidFill>
                  <a:schemeClr val="accent6">
                    <a:lumMod val="75000"/>
                  </a:schemeClr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只規定單週</a:t>
            </a:r>
            <a:r>
              <a:rPr lang="en-US" altLang="zh-TW" sz="2900" dirty="0">
                <a:solidFill>
                  <a:schemeClr val="accent6">
                    <a:lumMod val="75000"/>
                  </a:schemeClr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40</a:t>
            </a:r>
            <a:r>
              <a:rPr lang="zh-TW" altLang="en-US" sz="2900" dirty="0">
                <a:solidFill>
                  <a:schemeClr val="accent6">
                    <a:lumMod val="75000"/>
                  </a:schemeClr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小時 無法落實週休二日</a:t>
            </a:r>
            <a:endParaRPr lang="zh-TW" altLang="en-US" sz="2900" dirty="0">
              <a:solidFill>
                <a:srgbClr val="6FAC46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grpSp>
        <p:nvGrpSpPr>
          <p:cNvPr id="21508" name="群組 8"/>
          <p:cNvGrpSpPr>
            <a:grpSpLocks/>
          </p:cNvGrpSpPr>
          <p:nvPr/>
        </p:nvGrpSpPr>
        <p:grpSpPr bwMode="auto">
          <a:xfrm>
            <a:off x="1417638" y="303214"/>
            <a:ext cx="385762" cy="385763"/>
            <a:chOff x="1452392" y="423659"/>
            <a:chExt cx="540000" cy="540000"/>
          </a:xfrm>
        </p:grpSpPr>
        <p:sp>
          <p:nvSpPr>
            <p:cNvPr id="3" name="圓角矩形 2"/>
            <p:cNvSpPr/>
            <p:nvPr/>
          </p:nvSpPr>
          <p:spPr>
            <a:xfrm>
              <a:off x="1452392" y="423659"/>
              <a:ext cx="540000" cy="540000"/>
            </a:xfrm>
            <a:prstGeom prst="roundRect">
              <a:avLst>
                <a:gd name="adj" fmla="val 30655"/>
              </a:avLst>
            </a:prstGeom>
            <a:solidFill>
              <a:srgbClr val="548235"/>
            </a:solidFill>
            <a:ln>
              <a:solidFill>
                <a:srgbClr val="68A0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pic>
          <p:nvPicPr>
            <p:cNvPr id="21549" name="圖片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97713" y="489726"/>
              <a:ext cx="468000" cy="384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1056667" y="954089"/>
            <a:ext cx="7467229" cy="46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306" tIns="32653" rIns="65306" bIns="32653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zh-TW" altLang="en-US" sz="2600">
                <a:solidFill>
                  <a:srgbClr val="78885C"/>
                </a:solidFill>
                <a:latin typeface="華康超明體" pitchFamily="49" charset="-120"/>
                <a:ea typeface="華康超明體" pitchFamily="49" charset="-120"/>
              </a:rPr>
              <a:t>每週不超過</a:t>
            </a:r>
            <a:r>
              <a:rPr lang="en-US" altLang="zh-TW" sz="2600">
                <a:solidFill>
                  <a:srgbClr val="78885C"/>
                </a:solidFill>
                <a:latin typeface="華康超明體" pitchFamily="49" charset="-120"/>
                <a:ea typeface="華康超明體" pitchFamily="49" charset="-120"/>
              </a:rPr>
              <a:t>40</a:t>
            </a:r>
            <a:r>
              <a:rPr lang="zh-TW" altLang="en-US" sz="2600">
                <a:solidFill>
                  <a:srgbClr val="78885C"/>
                </a:solidFill>
                <a:latin typeface="華康超明體" pitchFamily="49" charset="-120"/>
                <a:ea typeface="華康超明體" pitchFamily="49" charset="-120"/>
              </a:rPr>
              <a:t>小時正常工時，有些企業會怎麼做</a:t>
            </a:r>
            <a:r>
              <a:rPr lang="en-US" altLang="zh-TW" sz="2600">
                <a:solidFill>
                  <a:srgbClr val="78885C"/>
                </a:solidFill>
                <a:latin typeface="華康超明體" pitchFamily="49" charset="-120"/>
                <a:ea typeface="華康超明體" pitchFamily="49" charset="-120"/>
              </a:rPr>
              <a:t>…</a:t>
            </a:r>
          </a:p>
        </p:txBody>
      </p:sp>
      <p:pic>
        <p:nvPicPr>
          <p:cNvPr id="21510" name="圖片 3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303" y="982665"/>
            <a:ext cx="492125" cy="42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群組 72"/>
          <p:cNvGrpSpPr>
            <a:grpSpLocks/>
          </p:cNvGrpSpPr>
          <p:nvPr/>
        </p:nvGrpSpPr>
        <p:grpSpPr bwMode="auto">
          <a:xfrm>
            <a:off x="622303" y="1512888"/>
            <a:ext cx="6340475" cy="1247774"/>
            <a:chOff x="871467" y="2118500"/>
            <a:chExt cx="8043176" cy="1574225"/>
          </a:xfrm>
        </p:grpSpPr>
        <p:sp>
          <p:nvSpPr>
            <p:cNvPr id="10" name="圓角矩形 9"/>
            <p:cNvSpPr/>
            <p:nvPr/>
          </p:nvSpPr>
          <p:spPr>
            <a:xfrm>
              <a:off x="871467" y="2118500"/>
              <a:ext cx="8043176" cy="1574225"/>
            </a:xfrm>
            <a:prstGeom prst="roundRect">
              <a:avLst>
                <a:gd name="adj" fmla="val 8337"/>
              </a:avLst>
            </a:prstGeom>
            <a:solidFill>
              <a:srgbClr val="5D6947"/>
            </a:solidFill>
            <a:ln w="19050">
              <a:solidFill>
                <a:srgbClr val="8293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1" name="圓角化同側角落矩形 10"/>
            <p:cNvSpPr/>
            <p:nvPr/>
          </p:nvSpPr>
          <p:spPr>
            <a:xfrm flipV="1">
              <a:off x="933896" y="2777431"/>
              <a:ext cx="7920333" cy="857212"/>
            </a:xfrm>
            <a:prstGeom prst="round2SameRect">
              <a:avLst>
                <a:gd name="adj1" fmla="val 1217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911845" y="2847531"/>
              <a:ext cx="978511" cy="3805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  <a:buFont typeface="Wingdings" pitchFamily="2" charset="2"/>
                <a:buNone/>
                <a:defRPr/>
              </a:pPr>
              <a:r>
                <a:rPr lang="zh-TW" altLang="en-US" sz="1700" dirty="0">
                  <a:solidFill>
                    <a:schemeClr val="bg2">
                      <a:lumMod val="50000"/>
                    </a:schemeClr>
                  </a:solidFill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企業</a:t>
              </a:r>
              <a:r>
                <a:rPr lang="en-US" altLang="zh-TW" sz="1700" dirty="0">
                  <a:solidFill>
                    <a:schemeClr val="bg2">
                      <a:lumMod val="50000"/>
                    </a:schemeClr>
                  </a:solidFill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A</a:t>
              </a: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923019" y="3294160"/>
              <a:ext cx="958176" cy="3805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  <a:buFont typeface="Wingdings" pitchFamily="2" charset="2"/>
                <a:buNone/>
                <a:defRPr/>
              </a:pPr>
              <a:r>
                <a:rPr lang="zh-TW" altLang="en-US" sz="1700" dirty="0">
                  <a:solidFill>
                    <a:schemeClr val="bg2">
                      <a:lumMod val="50000"/>
                    </a:schemeClr>
                  </a:solidFill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企業</a:t>
              </a:r>
              <a:r>
                <a:rPr lang="en-US" altLang="zh-TW" sz="1700" dirty="0">
                  <a:solidFill>
                    <a:schemeClr val="bg2">
                      <a:lumMod val="50000"/>
                    </a:schemeClr>
                  </a:solidFill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B</a:t>
              </a:r>
            </a:p>
          </p:txBody>
        </p:sp>
        <p:sp>
          <p:nvSpPr>
            <p:cNvPr id="21524" name="文字方塊 13"/>
            <p:cNvSpPr txBox="1">
              <a:spLocks noChangeArrowheads="1"/>
            </p:cNvSpPr>
            <p:nvPr/>
          </p:nvSpPr>
          <p:spPr bwMode="auto">
            <a:xfrm>
              <a:off x="2036641" y="2199575"/>
              <a:ext cx="691465" cy="605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  <a:buFont typeface="Wingdings" pitchFamily="2" charset="2"/>
                <a:buNone/>
              </a:pPr>
              <a:r>
                <a:rPr lang="en-US" altLang="zh-TW" sz="1400" b="1">
                  <a:solidFill>
                    <a:schemeClr val="bg1"/>
                  </a:solidFill>
                  <a:latin typeface="Adobe 繁黑體 Std B"/>
                  <a:ea typeface="Adobe 繁黑體 Std B"/>
                  <a:cs typeface="Adobe 繁黑體 Std B"/>
                </a:rPr>
                <a:t>DAY</a:t>
              </a:r>
            </a:p>
            <a:p>
              <a:pPr algn="ctr">
                <a:lnSpc>
                  <a:spcPct val="80000"/>
                </a:lnSpc>
                <a:buFont typeface="Wingdings" pitchFamily="2" charset="2"/>
                <a:buNone/>
              </a:pPr>
              <a:r>
                <a:rPr lang="en-US" altLang="zh-TW" sz="1400" b="1">
                  <a:solidFill>
                    <a:schemeClr val="bg1"/>
                  </a:solidFill>
                  <a:latin typeface="Adobe 繁黑體 Std B"/>
                  <a:ea typeface="Adobe 繁黑體 Std B"/>
                  <a:cs typeface="Adobe 繁黑體 Std B"/>
                </a:rPr>
                <a:t>1</a:t>
              </a: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1825330" y="2861550"/>
              <a:ext cx="1141189" cy="3805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  <a:buFont typeface="Wingdings" pitchFamily="2" charset="2"/>
                <a:buNone/>
                <a:defRPr/>
              </a:pPr>
              <a:r>
                <a:rPr lang="en-US" altLang="zh-TW" sz="1700" dirty="0">
                  <a:solidFill>
                    <a:schemeClr val="bg2">
                      <a:lumMod val="50000"/>
                    </a:schemeClr>
                  </a:solidFill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6h40m</a:t>
              </a: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2114085" y="3308182"/>
              <a:ext cx="563680" cy="3805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  <a:buFont typeface="Wingdings" pitchFamily="2" charset="2"/>
                <a:buNone/>
                <a:defRPr/>
              </a:pPr>
              <a:r>
                <a:rPr lang="en-US" altLang="zh-TW" sz="1700" dirty="0">
                  <a:solidFill>
                    <a:schemeClr val="bg2">
                      <a:lumMod val="50000"/>
                    </a:schemeClr>
                  </a:solidFill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7h</a:t>
              </a:r>
            </a:p>
          </p:txBody>
        </p:sp>
        <p:sp>
          <p:nvSpPr>
            <p:cNvPr id="21527" name="文字方塊 16"/>
            <p:cNvSpPr txBox="1">
              <a:spLocks noChangeArrowheads="1"/>
            </p:cNvSpPr>
            <p:nvPr/>
          </p:nvSpPr>
          <p:spPr bwMode="auto">
            <a:xfrm>
              <a:off x="3077243" y="2199575"/>
              <a:ext cx="691465" cy="605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  <a:buFont typeface="Wingdings" pitchFamily="2" charset="2"/>
                <a:buNone/>
              </a:pPr>
              <a:r>
                <a:rPr lang="en-US" altLang="zh-TW" sz="1400" b="1">
                  <a:solidFill>
                    <a:schemeClr val="bg1"/>
                  </a:solidFill>
                  <a:latin typeface="Adobe 繁黑體 Std B"/>
                  <a:ea typeface="Adobe 繁黑體 Std B"/>
                  <a:cs typeface="Adobe 繁黑體 Std B"/>
                </a:rPr>
                <a:t>DAY</a:t>
              </a:r>
            </a:p>
            <a:p>
              <a:pPr algn="ctr">
                <a:lnSpc>
                  <a:spcPct val="80000"/>
                </a:lnSpc>
                <a:buFont typeface="Wingdings" pitchFamily="2" charset="2"/>
                <a:buNone/>
              </a:pPr>
              <a:r>
                <a:rPr lang="en-US" altLang="zh-TW" sz="1400" b="1">
                  <a:solidFill>
                    <a:schemeClr val="bg1"/>
                  </a:solidFill>
                  <a:latin typeface="Adobe 繁黑體 Std B"/>
                  <a:ea typeface="Adobe 繁黑體 Std B"/>
                  <a:cs typeface="Adobe 繁黑體 Std B"/>
                </a:rPr>
                <a:t>2</a:t>
              </a: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2865466" y="2861550"/>
              <a:ext cx="1141189" cy="3805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  <a:buFont typeface="Wingdings" pitchFamily="2" charset="2"/>
                <a:buNone/>
                <a:defRPr/>
              </a:pPr>
              <a:r>
                <a:rPr lang="en-US" altLang="zh-TW" sz="1700" dirty="0">
                  <a:solidFill>
                    <a:schemeClr val="bg2">
                      <a:lumMod val="50000"/>
                    </a:schemeClr>
                  </a:solidFill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6h40m</a:t>
              </a: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3155227" y="3308182"/>
              <a:ext cx="563680" cy="3805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  <a:buFont typeface="Wingdings" pitchFamily="2" charset="2"/>
                <a:buNone/>
                <a:defRPr/>
              </a:pPr>
              <a:r>
                <a:rPr lang="en-US" altLang="zh-TW" sz="1700" dirty="0">
                  <a:solidFill>
                    <a:schemeClr val="bg2">
                      <a:lumMod val="50000"/>
                    </a:schemeClr>
                  </a:solidFill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7h</a:t>
              </a:r>
            </a:p>
          </p:txBody>
        </p:sp>
        <p:sp>
          <p:nvSpPr>
            <p:cNvPr id="21530" name="文字方塊 19"/>
            <p:cNvSpPr txBox="1">
              <a:spLocks noChangeArrowheads="1"/>
            </p:cNvSpPr>
            <p:nvPr/>
          </p:nvSpPr>
          <p:spPr bwMode="auto">
            <a:xfrm>
              <a:off x="4117843" y="2199575"/>
              <a:ext cx="691465" cy="605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  <a:buFont typeface="Wingdings" pitchFamily="2" charset="2"/>
                <a:buNone/>
              </a:pPr>
              <a:r>
                <a:rPr lang="en-US" altLang="zh-TW" sz="1400" b="1">
                  <a:solidFill>
                    <a:schemeClr val="bg1"/>
                  </a:solidFill>
                  <a:latin typeface="Adobe 繁黑體 Std B"/>
                  <a:ea typeface="Adobe 繁黑體 Std B"/>
                  <a:cs typeface="Adobe 繁黑體 Std B"/>
                </a:rPr>
                <a:t>DAY</a:t>
              </a:r>
            </a:p>
            <a:p>
              <a:pPr algn="ctr">
                <a:lnSpc>
                  <a:spcPct val="80000"/>
                </a:lnSpc>
                <a:buFont typeface="Wingdings" pitchFamily="2" charset="2"/>
                <a:buNone/>
              </a:pPr>
              <a:r>
                <a:rPr lang="en-US" altLang="zh-TW" sz="1400" b="1">
                  <a:solidFill>
                    <a:schemeClr val="bg1"/>
                  </a:solidFill>
                  <a:latin typeface="Adobe 繁黑體 Std B"/>
                  <a:ea typeface="Adobe 繁黑體 Std B"/>
                  <a:cs typeface="Adobe 繁黑體 Std B"/>
                </a:rPr>
                <a:t>3</a:t>
              </a: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3906607" y="2861550"/>
              <a:ext cx="1141189" cy="3805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  <a:buFont typeface="Wingdings" pitchFamily="2" charset="2"/>
                <a:buNone/>
                <a:defRPr/>
              </a:pPr>
              <a:r>
                <a:rPr lang="en-US" altLang="zh-TW" sz="1700" dirty="0">
                  <a:solidFill>
                    <a:schemeClr val="bg2">
                      <a:lumMod val="50000"/>
                    </a:schemeClr>
                  </a:solidFill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6h40m</a:t>
              </a:r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4194355" y="3308182"/>
              <a:ext cx="563680" cy="3805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  <a:buFont typeface="Wingdings" pitchFamily="2" charset="2"/>
                <a:buNone/>
                <a:defRPr/>
              </a:pPr>
              <a:r>
                <a:rPr lang="en-US" altLang="zh-TW" sz="1700" dirty="0">
                  <a:solidFill>
                    <a:schemeClr val="bg2">
                      <a:lumMod val="50000"/>
                    </a:schemeClr>
                  </a:solidFill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7h</a:t>
              </a:r>
            </a:p>
          </p:txBody>
        </p:sp>
        <p:sp>
          <p:nvSpPr>
            <p:cNvPr id="21533" name="文字方塊 22"/>
            <p:cNvSpPr txBox="1">
              <a:spLocks noChangeArrowheads="1"/>
            </p:cNvSpPr>
            <p:nvPr/>
          </p:nvSpPr>
          <p:spPr bwMode="auto">
            <a:xfrm>
              <a:off x="7239643" y="2199575"/>
              <a:ext cx="691465" cy="605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  <a:buFont typeface="Wingdings" pitchFamily="2" charset="2"/>
                <a:buNone/>
              </a:pPr>
              <a:r>
                <a:rPr lang="en-US" altLang="zh-TW" sz="1400" b="1">
                  <a:solidFill>
                    <a:schemeClr val="bg1"/>
                  </a:solidFill>
                  <a:latin typeface="Adobe 繁黑體 Std B"/>
                  <a:ea typeface="Adobe 繁黑體 Std B"/>
                  <a:cs typeface="Adobe 繁黑體 Std B"/>
                </a:rPr>
                <a:t>DAY</a:t>
              </a:r>
            </a:p>
            <a:p>
              <a:pPr algn="ctr">
                <a:lnSpc>
                  <a:spcPct val="80000"/>
                </a:lnSpc>
                <a:buFont typeface="Wingdings" pitchFamily="2" charset="2"/>
                <a:buNone/>
              </a:pPr>
              <a:r>
                <a:rPr lang="en-US" altLang="zh-TW" sz="1400" b="1">
                  <a:solidFill>
                    <a:schemeClr val="bg1"/>
                  </a:solidFill>
                  <a:latin typeface="Adobe 繁黑體 Std B"/>
                  <a:ea typeface="Adobe 繁黑體 Std B"/>
                  <a:cs typeface="Adobe 繁黑體 Std B"/>
                </a:rPr>
                <a:t>6</a:t>
              </a:r>
            </a:p>
          </p:txBody>
        </p:sp>
        <p:sp>
          <p:nvSpPr>
            <p:cNvPr id="21534" name="文字方塊 25"/>
            <p:cNvSpPr txBox="1">
              <a:spLocks noChangeArrowheads="1"/>
            </p:cNvSpPr>
            <p:nvPr/>
          </p:nvSpPr>
          <p:spPr bwMode="auto">
            <a:xfrm>
              <a:off x="8112224" y="2199575"/>
              <a:ext cx="691465" cy="605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  <a:buFont typeface="Wingdings" pitchFamily="2" charset="2"/>
                <a:buNone/>
              </a:pPr>
              <a:r>
                <a:rPr lang="en-US" altLang="zh-TW" sz="1400" b="1">
                  <a:solidFill>
                    <a:schemeClr val="bg1"/>
                  </a:solidFill>
                  <a:latin typeface="Adobe 繁黑體 Std B"/>
                  <a:ea typeface="Adobe 繁黑體 Std B"/>
                  <a:cs typeface="Adobe 繁黑體 Std B"/>
                </a:rPr>
                <a:t>DAY</a:t>
              </a:r>
            </a:p>
            <a:p>
              <a:pPr algn="ctr">
                <a:lnSpc>
                  <a:spcPct val="80000"/>
                </a:lnSpc>
                <a:buFont typeface="Wingdings" pitchFamily="2" charset="2"/>
                <a:buNone/>
              </a:pPr>
              <a:r>
                <a:rPr lang="en-US" altLang="zh-TW" sz="1400" b="1">
                  <a:solidFill>
                    <a:schemeClr val="bg1"/>
                  </a:solidFill>
                  <a:latin typeface="Adobe 繁黑體 Std B"/>
                  <a:ea typeface="Adobe 繁黑體 Std B"/>
                  <a:cs typeface="Adobe 繁黑體 Std B"/>
                </a:rPr>
                <a:t>7</a:t>
              </a:r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8216199" y="3286150"/>
              <a:ext cx="510810" cy="3805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  <a:buFont typeface="Wingdings" pitchFamily="2" charset="2"/>
                <a:buNone/>
                <a:defRPr/>
              </a:pPr>
              <a:r>
                <a:rPr lang="zh-TW" altLang="en-US" sz="1700" b="1" dirty="0">
                  <a:solidFill>
                    <a:schemeClr val="accent6">
                      <a:lumMod val="75000"/>
                    </a:schemeClr>
                  </a:solidFill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休</a:t>
              </a:r>
              <a:endParaRPr lang="en-US" altLang="zh-TW" sz="1700" b="1" dirty="0">
                <a:solidFill>
                  <a:schemeClr val="accent6">
                    <a:lumMod val="7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endParaRPr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8216199" y="2839519"/>
              <a:ext cx="510810" cy="3805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  <a:buFont typeface="Wingdings" pitchFamily="2" charset="2"/>
                <a:buNone/>
                <a:defRPr/>
              </a:pPr>
              <a:r>
                <a:rPr lang="zh-TW" altLang="en-US" sz="1700" b="1" dirty="0">
                  <a:solidFill>
                    <a:schemeClr val="accent6">
                      <a:lumMod val="75000"/>
                    </a:schemeClr>
                  </a:solidFill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休</a:t>
              </a:r>
              <a:endParaRPr lang="en-US" altLang="zh-TW" sz="1700" b="1" dirty="0">
                <a:solidFill>
                  <a:schemeClr val="accent6">
                    <a:lumMod val="7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endParaRPr>
            </a:p>
          </p:txBody>
        </p:sp>
        <p:sp>
          <p:nvSpPr>
            <p:cNvPr id="21537" name="文字方塊 28"/>
            <p:cNvSpPr txBox="1">
              <a:spLocks noChangeArrowheads="1"/>
            </p:cNvSpPr>
            <p:nvPr/>
          </p:nvSpPr>
          <p:spPr bwMode="auto">
            <a:xfrm>
              <a:off x="6199043" y="2199575"/>
              <a:ext cx="691465" cy="605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  <a:buFont typeface="Wingdings" pitchFamily="2" charset="2"/>
                <a:buNone/>
              </a:pPr>
              <a:r>
                <a:rPr lang="en-US" altLang="zh-TW" sz="1400" b="1">
                  <a:solidFill>
                    <a:schemeClr val="bg1"/>
                  </a:solidFill>
                  <a:latin typeface="Adobe 繁黑體 Std B"/>
                  <a:ea typeface="Adobe 繁黑體 Std B"/>
                  <a:cs typeface="Adobe 繁黑體 Std B"/>
                </a:rPr>
                <a:t>DAY</a:t>
              </a:r>
            </a:p>
            <a:p>
              <a:pPr algn="ctr">
                <a:lnSpc>
                  <a:spcPct val="80000"/>
                </a:lnSpc>
                <a:buFont typeface="Wingdings" pitchFamily="2" charset="2"/>
                <a:buNone/>
              </a:pPr>
              <a:r>
                <a:rPr lang="en-US" altLang="zh-TW" sz="1400" b="1">
                  <a:solidFill>
                    <a:schemeClr val="bg1"/>
                  </a:solidFill>
                  <a:latin typeface="Adobe 繁黑體 Std B"/>
                  <a:ea typeface="Adobe 繁黑體 Std B"/>
                  <a:cs typeface="Adobe 繁黑體 Std B"/>
                </a:rPr>
                <a:t>5</a:t>
              </a: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6276640" y="3308182"/>
              <a:ext cx="563680" cy="3805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  <a:buFont typeface="Wingdings" pitchFamily="2" charset="2"/>
                <a:buNone/>
                <a:defRPr/>
              </a:pPr>
              <a:r>
                <a:rPr lang="en-US" altLang="zh-TW" sz="1700" dirty="0">
                  <a:solidFill>
                    <a:schemeClr val="bg2">
                      <a:lumMod val="50000"/>
                    </a:schemeClr>
                  </a:solidFill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7h</a:t>
              </a:r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5986879" y="2861550"/>
              <a:ext cx="1141189" cy="3805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  <a:buFont typeface="Wingdings" pitchFamily="2" charset="2"/>
                <a:buNone/>
                <a:defRPr/>
              </a:pPr>
              <a:r>
                <a:rPr lang="en-US" altLang="zh-TW" sz="1700" dirty="0">
                  <a:solidFill>
                    <a:schemeClr val="bg2">
                      <a:lumMod val="50000"/>
                    </a:schemeClr>
                  </a:solidFill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6h40m</a:t>
              </a:r>
            </a:p>
          </p:txBody>
        </p:sp>
        <p:sp>
          <p:nvSpPr>
            <p:cNvPr id="21540" name="文字方塊 31"/>
            <p:cNvSpPr txBox="1">
              <a:spLocks noChangeArrowheads="1"/>
            </p:cNvSpPr>
            <p:nvPr/>
          </p:nvSpPr>
          <p:spPr bwMode="auto">
            <a:xfrm>
              <a:off x="5158440" y="2199575"/>
              <a:ext cx="691465" cy="605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  <a:buFont typeface="Wingdings" pitchFamily="2" charset="2"/>
                <a:buNone/>
              </a:pPr>
              <a:r>
                <a:rPr lang="en-US" altLang="zh-TW" sz="1400" b="1">
                  <a:solidFill>
                    <a:schemeClr val="bg1"/>
                  </a:solidFill>
                  <a:latin typeface="Adobe 繁黑體 Std B"/>
                  <a:ea typeface="Adobe 繁黑體 Std B"/>
                  <a:cs typeface="Adobe 繁黑體 Std B"/>
                </a:rPr>
                <a:t>DAY</a:t>
              </a:r>
            </a:p>
            <a:p>
              <a:pPr algn="ctr">
                <a:lnSpc>
                  <a:spcPct val="80000"/>
                </a:lnSpc>
                <a:buFont typeface="Wingdings" pitchFamily="2" charset="2"/>
                <a:buNone/>
              </a:pPr>
              <a:r>
                <a:rPr lang="en-US" altLang="zh-TW" sz="1400" b="1">
                  <a:solidFill>
                    <a:schemeClr val="bg1"/>
                  </a:solidFill>
                  <a:latin typeface="Adobe 繁黑體 Std B"/>
                  <a:ea typeface="Adobe 繁黑體 Std B"/>
                  <a:cs typeface="Adobe 繁黑體 Std B"/>
                </a:rPr>
                <a:t>4</a:t>
              </a:r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5235498" y="3308182"/>
              <a:ext cx="563680" cy="3805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  <a:buFont typeface="Wingdings" pitchFamily="2" charset="2"/>
                <a:buNone/>
                <a:defRPr/>
              </a:pPr>
              <a:r>
                <a:rPr lang="en-US" altLang="zh-TW" sz="1700" dirty="0">
                  <a:solidFill>
                    <a:schemeClr val="bg2">
                      <a:lumMod val="50000"/>
                    </a:schemeClr>
                  </a:solidFill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7h</a:t>
              </a:r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4946743" y="2861550"/>
              <a:ext cx="1141189" cy="3805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  <a:buFont typeface="Wingdings" pitchFamily="2" charset="2"/>
                <a:buNone/>
                <a:defRPr/>
              </a:pPr>
              <a:r>
                <a:rPr lang="en-US" altLang="zh-TW" sz="1700" dirty="0">
                  <a:solidFill>
                    <a:schemeClr val="bg2">
                      <a:lumMod val="50000"/>
                    </a:schemeClr>
                  </a:solidFill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6h40m</a:t>
              </a:r>
            </a:p>
          </p:txBody>
        </p:sp>
        <p:cxnSp>
          <p:nvCxnSpPr>
            <p:cNvPr id="35" name="直線接點 34"/>
            <p:cNvCxnSpPr/>
            <p:nvPr/>
          </p:nvCxnSpPr>
          <p:spPr>
            <a:xfrm>
              <a:off x="1834070" y="2677289"/>
              <a:ext cx="0" cy="967368"/>
            </a:xfrm>
            <a:prstGeom prst="line">
              <a:avLst/>
            </a:prstGeom>
            <a:ln w="9525">
              <a:solidFill>
                <a:srgbClr val="78885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接點 35"/>
            <p:cNvCxnSpPr>
              <a:stCxn id="11" idx="0"/>
            </p:cNvCxnSpPr>
            <p:nvPr/>
          </p:nvCxnSpPr>
          <p:spPr>
            <a:xfrm flipH="1">
              <a:off x="921813" y="3206036"/>
              <a:ext cx="7932416" cy="2003"/>
            </a:xfrm>
            <a:prstGeom prst="line">
              <a:avLst/>
            </a:prstGeom>
            <a:ln w="28575">
              <a:solidFill>
                <a:srgbClr val="7888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圓角矩形 66"/>
            <p:cNvSpPr/>
            <p:nvPr/>
          </p:nvSpPr>
          <p:spPr>
            <a:xfrm>
              <a:off x="1854209" y="2138528"/>
              <a:ext cx="6262964" cy="1502123"/>
            </a:xfrm>
            <a:prstGeom prst="roundRect">
              <a:avLst>
                <a:gd name="adj" fmla="val 8821"/>
              </a:avLst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68" name="文字方塊 67"/>
            <p:cNvSpPr txBox="1"/>
            <p:nvPr/>
          </p:nvSpPr>
          <p:spPr>
            <a:xfrm>
              <a:off x="7019965" y="2841522"/>
              <a:ext cx="1141189" cy="3805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  <a:buFont typeface="Wingdings" pitchFamily="2" charset="2"/>
                <a:buNone/>
                <a:defRPr/>
              </a:pPr>
              <a:r>
                <a:rPr lang="en-US" altLang="zh-TW" sz="1700" dirty="0">
                  <a:solidFill>
                    <a:schemeClr val="bg2">
                      <a:lumMod val="50000"/>
                    </a:schemeClr>
                  </a:solidFill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6h40m</a:t>
              </a:r>
            </a:p>
          </p:txBody>
        </p:sp>
        <p:sp>
          <p:nvSpPr>
            <p:cNvPr id="69" name="文字方塊 68"/>
            <p:cNvSpPr txBox="1"/>
            <p:nvPr/>
          </p:nvSpPr>
          <p:spPr>
            <a:xfrm>
              <a:off x="7342955" y="3306179"/>
              <a:ext cx="563680" cy="3805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  <a:buFont typeface="Wingdings" pitchFamily="2" charset="2"/>
                <a:buNone/>
                <a:defRPr/>
              </a:pPr>
              <a:r>
                <a:rPr lang="en-US" altLang="zh-TW" sz="1700" dirty="0">
                  <a:solidFill>
                    <a:schemeClr val="bg2">
                      <a:lumMod val="50000"/>
                    </a:schemeClr>
                  </a:solidFill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5h</a:t>
              </a:r>
            </a:p>
          </p:txBody>
        </p:sp>
      </p:grpSp>
      <p:sp>
        <p:nvSpPr>
          <p:cNvPr id="47" name="向下箭號 46"/>
          <p:cNvSpPr/>
          <p:nvPr/>
        </p:nvSpPr>
        <p:spPr>
          <a:xfrm>
            <a:off x="1538288" y="2716213"/>
            <a:ext cx="463550" cy="1304926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endParaRPr lang="zh-TW" altLang="en-US"/>
          </a:p>
        </p:txBody>
      </p:sp>
      <p:grpSp>
        <p:nvGrpSpPr>
          <p:cNvPr id="6" name="群組 5"/>
          <p:cNvGrpSpPr>
            <a:grpSpLocks/>
          </p:cNvGrpSpPr>
          <p:nvPr/>
        </p:nvGrpSpPr>
        <p:grpSpPr bwMode="auto">
          <a:xfrm>
            <a:off x="390528" y="2809875"/>
            <a:ext cx="8220075" cy="3590926"/>
            <a:chOff x="546870" y="3934506"/>
            <a:chExt cx="11507638" cy="5026118"/>
          </a:xfrm>
        </p:grpSpPr>
        <p:sp>
          <p:nvSpPr>
            <p:cNvPr id="21517" name="文字方塊 42"/>
            <p:cNvSpPr txBox="1">
              <a:spLocks noChangeArrowheads="1"/>
            </p:cNvSpPr>
            <p:nvPr/>
          </p:nvSpPr>
          <p:spPr bwMode="auto">
            <a:xfrm>
              <a:off x="546870" y="5260078"/>
              <a:ext cx="11507638" cy="1227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Wingdings" pitchFamily="2" charset="2"/>
                <a:buNone/>
              </a:pPr>
              <a:r>
                <a:rPr lang="zh-TW" altLang="en-US" sz="5100">
                  <a:solidFill>
                    <a:srgbClr val="FF8989"/>
                  </a:solidFill>
                  <a:latin typeface="華康超明體" pitchFamily="49" charset="-120"/>
                  <a:ea typeface="華康超明體" pitchFamily="49" charset="-120"/>
                </a:rPr>
                <a:t>未</a:t>
              </a:r>
              <a:r>
                <a:rPr lang="zh-TW" altLang="en-US" sz="3900">
                  <a:solidFill>
                    <a:srgbClr val="FF8989"/>
                  </a:solidFill>
                  <a:latin typeface="華康超明體" pitchFamily="49" charset="-120"/>
                  <a:ea typeface="華康超明體" pitchFamily="49" charset="-120"/>
                </a:rPr>
                <a:t>達到       </a:t>
              </a:r>
              <a:r>
                <a:rPr lang="zh-TW" altLang="en-US" sz="5100">
                  <a:solidFill>
                    <a:srgbClr val="FF8989"/>
                  </a:solidFill>
                  <a:latin typeface="華康超明體" pitchFamily="49" charset="-120"/>
                  <a:ea typeface="華康超明體" pitchFamily="49" charset="-120"/>
                </a:rPr>
                <a:t> </a:t>
              </a:r>
              <a:r>
                <a:rPr lang="zh-TW" altLang="en-US" sz="5100">
                  <a:solidFill>
                    <a:srgbClr val="C00000"/>
                  </a:solidFill>
                  <a:latin typeface="華康超明體" pitchFamily="49" charset="-120"/>
                  <a:ea typeface="華康超明體" pitchFamily="49" charset="-120"/>
                </a:rPr>
                <a:t>週休二日</a:t>
              </a:r>
              <a:r>
                <a:rPr lang="zh-TW" altLang="en-US" sz="3900">
                  <a:solidFill>
                    <a:srgbClr val="FF8989"/>
                  </a:solidFill>
                  <a:latin typeface="華康超明體" pitchFamily="49" charset="-120"/>
                  <a:ea typeface="華康超明體" pitchFamily="49" charset="-120"/>
                </a:rPr>
                <a:t>的目標</a:t>
              </a:r>
              <a:endParaRPr lang="en-US" altLang="zh-TW" sz="3900">
                <a:solidFill>
                  <a:srgbClr val="FF8989"/>
                </a:solidFill>
                <a:latin typeface="華康超明體" pitchFamily="49" charset="-120"/>
                <a:ea typeface="華康超明體" pitchFamily="49" charset="-120"/>
              </a:endParaRPr>
            </a:p>
          </p:txBody>
        </p:sp>
        <p:pic>
          <p:nvPicPr>
            <p:cNvPr id="21518" name="圖片 43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91066" y="4100623"/>
              <a:ext cx="5220001" cy="4860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9" name="圖片 45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464700" y="3934506"/>
              <a:ext cx="3532500" cy="136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群組 6"/>
          <p:cNvGrpSpPr>
            <a:grpSpLocks/>
          </p:cNvGrpSpPr>
          <p:nvPr/>
        </p:nvGrpSpPr>
        <p:grpSpPr bwMode="auto">
          <a:xfrm>
            <a:off x="622300" y="4567241"/>
            <a:ext cx="2060575" cy="1136651"/>
            <a:chOff x="871467" y="6394993"/>
            <a:chExt cx="2885246" cy="1591537"/>
          </a:xfrm>
        </p:grpSpPr>
        <p:sp>
          <p:nvSpPr>
            <p:cNvPr id="48" name="手繪多邊形 47"/>
            <p:cNvSpPr/>
            <p:nvPr/>
          </p:nvSpPr>
          <p:spPr>
            <a:xfrm>
              <a:off x="871467" y="6394993"/>
              <a:ext cx="2885246" cy="1591537"/>
            </a:xfrm>
            <a:custGeom>
              <a:avLst/>
              <a:gdLst>
                <a:gd name="connsiteX0" fmla="*/ 1620186 w 3006779"/>
                <a:gd name="connsiteY0" fmla="*/ 0 h 1658576"/>
                <a:gd name="connsiteX1" fmla="*/ 2000339 w 3006779"/>
                <a:gd name="connsiteY1" fmla="*/ 157464 h 1658576"/>
                <a:gd name="connsiteX2" fmla="*/ 2063487 w 3006779"/>
                <a:gd name="connsiteY2" fmla="*/ 234000 h 1658576"/>
                <a:gd name="connsiteX3" fmla="*/ 2113657 w 3006779"/>
                <a:gd name="connsiteY3" fmla="*/ 218427 h 1658576"/>
                <a:gd name="connsiteX4" fmla="*/ 2247642 w 3006779"/>
                <a:gd name="connsiteY4" fmla="*/ 204920 h 1658576"/>
                <a:gd name="connsiteX5" fmla="*/ 2619353 w 3006779"/>
                <a:gd name="connsiteY5" fmla="*/ 318462 h 1658576"/>
                <a:gd name="connsiteX6" fmla="*/ 2697707 w 3006779"/>
                <a:gd name="connsiteY6" fmla="*/ 383110 h 1658576"/>
                <a:gd name="connsiteX7" fmla="*/ 3006779 w 3006779"/>
                <a:gd name="connsiteY7" fmla="*/ 327994 h 1658576"/>
                <a:gd name="connsiteX8" fmla="*/ 2867614 w 3006779"/>
                <a:gd name="connsiteY8" fmla="*/ 634778 h 1658576"/>
                <a:gd name="connsiteX9" fmla="*/ 2898961 w 3006779"/>
                <a:gd name="connsiteY9" fmla="*/ 735761 h 1658576"/>
                <a:gd name="connsiteX10" fmla="*/ 2912468 w 3006779"/>
                <a:gd name="connsiteY10" fmla="*/ 869746 h 1658576"/>
                <a:gd name="connsiteX11" fmla="*/ 2247642 w 3006779"/>
                <a:gd name="connsiteY11" fmla="*/ 1534572 h 1658576"/>
                <a:gd name="connsiteX12" fmla="*/ 1988862 w 3006779"/>
                <a:gd name="connsiteY12" fmla="*/ 1482327 h 1658576"/>
                <a:gd name="connsiteX13" fmla="*/ 1951215 w 3006779"/>
                <a:gd name="connsiteY13" fmla="*/ 1461893 h 1658576"/>
                <a:gd name="connsiteX14" fmla="*/ 1949724 w 3006779"/>
                <a:gd name="connsiteY14" fmla="*/ 1464639 h 1658576"/>
                <a:gd name="connsiteX15" fmla="*/ 1596527 w 3006779"/>
                <a:gd name="connsiteY15" fmla="*/ 1652432 h 1658576"/>
                <a:gd name="connsiteX16" fmla="*/ 1430732 w 3006779"/>
                <a:gd name="connsiteY16" fmla="*/ 1618960 h 1658576"/>
                <a:gd name="connsiteX17" fmla="*/ 1358738 w 3006779"/>
                <a:gd name="connsiteY17" fmla="*/ 1579883 h 1658576"/>
                <a:gd name="connsiteX18" fmla="*/ 1351528 w 3006779"/>
                <a:gd name="connsiteY18" fmla="*/ 1585832 h 1658576"/>
                <a:gd name="connsiteX19" fmla="*/ 1113380 w 3006779"/>
                <a:gd name="connsiteY19" fmla="*/ 1658576 h 1658576"/>
                <a:gd name="connsiteX20" fmla="*/ 812194 w 3006779"/>
                <a:gd name="connsiteY20" fmla="*/ 1533821 h 1658576"/>
                <a:gd name="connsiteX21" fmla="*/ 807949 w 3006779"/>
                <a:gd name="connsiteY21" fmla="*/ 1528676 h 1658576"/>
                <a:gd name="connsiteX22" fmla="*/ 729999 w 3006779"/>
                <a:gd name="connsiteY22" fmla="*/ 1564130 h 1658576"/>
                <a:gd name="connsiteX23" fmla="*/ 525464 w 3006779"/>
                <a:gd name="connsiteY23" fmla="*/ 1598732 h 1658576"/>
                <a:gd name="connsiteX24" fmla="*/ 0 w 3006779"/>
                <a:gd name="connsiteY24" fmla="*/ 1158412 h 1658576"/>
                <a:gd name="connsiteX25" fmla="*/ 89741 w 3006779"/>
                <a:gd name="connsiteY25" fmla="*/ 912225 h 1658576"/>
                <a:gd name="connsiteX26" fmla="*/ 148559 w 3006779"/>
                <a:gd name="connsiteY26" fmla="*/ 852489 h 1658576"/>
                <a:gd name="connsiteX27" fmla="*/ 126790 w 3006779"/>
                <a:gd name="connsiteY27" fmla="*/ 782361 h 1658576"/>
                <a:gd name="connsiteX28" fmla="*/ 118744 w 3006779"/>
                <a:gd name="connsiteY28" fmla="*/ 702549 h 1658576"/>
                <a:gd name="connsiteX29" fmla="*/ 514763 w 3006779"/>
                <a:gd name="connsiteY29" fmla="*/ 306530 h 1658576"/>
                <a:gd name="connsiteX30" fmla="*/ 594575 w 3006779"/>
                <a:gd name="connsiteY30" fmla="*/ 314575 h 1658576"/>
                <a:gd name="connsiteX31" fmla="*/ 624913 w 3006779"/>
                <a:gd name="connsiteY31" fmla="*/ 323993 h 1658576"/>
                <a:gd name="connsiteX32" fmla="*/ 631891 w 3006779"/>
                <a:gd name="connsiteY32" fmla="*/ 311136 h 1658576"/>
                <a:gd name="connsiteX33" fmla="*/ 985088 w 3006779"/>
                <a:gd name="connsiteY33" fmla="*/ 123343 h 1658576"/>
                <a:gd name="connsiteX34" fmla="*/ 1150884 w 3006779"/>
                <a:gd name="connsiteY34" fmla="*/ 156815 h 1658576"/>
                <a:gd name="connsiteX35" fmla="*/ 1212828 w 3006779"/>
                <a:gd name="connsiteY35" fmla="*/ 190437 h 1658576"/>
                <a:gd name="connsiteX36" fmla="*/ 1240033 w 3006779"/>
                <a:gd name="connsiteY36" fmla="*/ 157464 h 1658576"/>
                <a:gd name="connsiteX37" fmla="*/ 1620186 w 3006779"/>
                <a:gd name="connsiteY37" fmla="*/ 0 h 165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006779" h="1658576">
                  <a:moveTo>
                    <a:pt x="1620186" y="0"/>
                  </a:moveTo>
                  <a:cubicBezTo>
                    <a:pt x="1768645" y="0"/>
                    <a:pt x="1903049" y="60175"/>
                    <a:pt x="2000339" y="157464"/>
                  </a:cubicBezTo>
                  <a:lnTo>
                    <a:pt x="2063487" y="234000"/>
                  </a:lnTo>
                  <a:lnTo>
                    <a:pt x="2113657" y="218427"/>
                  </a:lnTo>
                  <a:cubicBezTo>
                    <a:pt x="2156935" y="209571"/>
                    <a:pt x="2201746" y="204920"/>
                    <a:pt x="2247642" y="204920"/>
                  </a:cubicBezTo>
                  <a:cubicBezTo>
                    <a:pt x="2385332" y="204920"/>
                    <a:pt x="2513246" y="246777"/>
                    <a:pt x="2619353" y="318462"/>
                  </a:cubicBezTo>
                  <a:lnTo>
                    <a:pt x="2697707" y="383110"/>
                  </a:lnTo>
                  <a:lnTo>
                    <a:pt x="3006779" y="327994"/>
                  </a:lnTo>
                  <a:lnTo>
                    <a:pt x="2867614" y="634778"/>
                  </a:lnTo>
                  <a:lnTo>
                    <a:pt x="2898961" y="735761"/>
                  </a:lnTo>
                  <a:cubicBezTo>
                    <a:pt x="2907817" y="779039"/>
                    <a:pt x="2912468" y="823850"/>
                    <a:pt x="2912468" y="869746"/>
                  </a:cubicBezTo>
                  <a:cubicBezTo>
                    <a:pt x="2912468" y="1236919"/>
                    <a:pt x="2614815" y="1534572"/>
                    <a:pt x="2247642" y="1534572"/>
                  </a:cubicBezTo>
                  <a:cubicBezTo>
                    <a:pt x="2155849" y="1534572"/>
                    <a:pt x="2068401" y="1515969"/>
                    <a:pt x="1988862" y="1482327"/>
                  </a:cubicBezTo>
                  <a:lnTo>
                    <a:pt x="1951215" y="1461893"/>
                  </a:lnTo>
                  <a:lnTo>
                    <a:pt x="1949724" y="1464639"/>
                  </a:lnTo>
                  <a:cubicBezTo>
                    <a:pt x="1873180" y="1577940"/>
                    <a:pt x="1743553" y="1652432"/>
                    <a:pt x="1596527" y="1652432"/>
                  </a:cubicBezTo>
                  <a:cubicBezTo>
                    <a:pt x="1537717" y="1652432"/>
                    <a:pt x="1481690" y="1640513"/>
                    <a:pt x="1430732" y="1618960"/>
                  </a:cubicBezTo>
                  <a:lnTo>
                    <a:pt x="1358738" y="1579883"/>
                  </a:lnTo>
                  <a:lnTo>
                    <a:pt x="1351528" y="1585832"/>
                  </a:lnTo>
                  <a:cubicBezTo>
                    <a:pt x="1283547" y="1631759"/>
                    <a:pt x="1201595" y="1658576"/>
                    <a:pt x="1113380" y="1658576"/>
                  </a:cubicBezTo>
                  <a:cubicBezTo>
                    <a:pt x="995760" y="1658576"/>
                    <a:pt x="889274" y="1610901"/>
                    <a:pt x="812194" y="1533821"/>
                  </a:cubicBezTo>
                  <a:lnTo>
                    <a:pt x="807949" y="1528676"/>
                  </a:lnTo>
                  <a:lnTo>
                    <a:pt x="729999" y="1564130"/>
                  </a:lnTo>
                  <a:cubicBezTo>
                    <a:pt x="667133" y="1586411"/>
                    <a:pt x="598016" y="1598732"/>
                    <a:pt x="525464" y="1598732"/>
                  </a:cubicBezTo>
                  <a:cubicBezTo>
                    <a:pt x="235258" y="1598732"/>
                    <a:pt x="0" y="1401594"/>
                    <a:pt x="0" y="1158412"/>
                  </a:cubicBezTo>
                  <a:cubicBezTo>
                    <a:pt x="0" y="1067219"/>
                    <a:pt x="33083" y="982501"/>
                    <a:pt x="89741" y="912225"/>
                  </a:cubicBezTo>
                  <a:lnTo>
                    <a:pt x="148559" y="852489"/>
                  </a:lnTo>
                  <a:lnTo>
                    <a:pt x="126790" y="782361"/>
                  </a:lnTo>
                  <a:cubicBezTo>
                    <a:pt x="121515" y="756581"/>
                    <a:pt x="118744" y="729889"/>
                    <a:pt x="118744" y="702549"/>
                  </a:cubicBezTo>
                  <a:cubicBezTo>
                    <a:pt x="118744" y="483834"/>
                    <a:pt x="296048" y="306530"/>
                    <a:pt x="514763" y="306530"/>
                  </a:cubicBezTo>
                  <a:cubicBezTo>
                    <a:pt x="542102" y="306530"/>
                    <a:pt x="568795" y="309300"/>
                    <a:pt x="594575" y="314575"/>
                  </a:cubicBezTo>
                  <a:lnTo>
                    <a:pt x="624913" y="323993"/>
                  </a:lnTo>
                  <a:lnTo>
                    <a:pt x="631891" y="311136"/>
                  </a:lnTo>
                  <a:cubicBezTo>
                    <a:pt x="708436" y="197835"/>
                    <a:pt x="838062" y="123343"/>
                    <a:pt x="985088" y="123343"/>
                  </a:cubicBezTo>
                  <a:cubicBezTo>
                    <a:pt x="1043898" y="123343"/>
                    <a:pt x="1099925" y="135262"/>
                    <a:pt x="1150884" y="156815"/>
                  </a:cubicBezTo>
                  <a:lnTo>
                    <a:pt x="1212828" y="190437"/>
                  </a:lnTo>
                  <a:lnTo>
                    <a:pt x="1240033" y="157464"/>
                  </a:lnTo>
                  <a:cubicBezTo>
                    <a:pt x="1337323" y="60175"/>
                    <a:pt x="1471727" y="0"/>
                    <a:pt x="162018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1516" name="矩形 48"/>
            <p:cNvSpPr>
              <a:spLocks noChangeArrowheads="1"/>
            </p:cNvSpPr>
            <p:nvPr/>
          </p:nvSpPr>
          <p:spPr bwMode="auto">
            <a:xfrm rot="21252662">
              <a:off x="1084042" y="6671686"/>
              <a:ext cx="2411969" cy="1266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zh-TW" altLang="en-US" sz="2400" b="1">
                  <a:solidFill>
                    <a:srgbClr val="5D6947"/>
                  </a:solidFill>
                  <a:latin typeface="Adobe 繁黑體 Std B"/>
                  <a:ea typeface="Adobe 繁黑體 Std B"/>
                  <a:cs typeface="Adobe 繁黑體 Std B"/>
                </a:rPr>
                <a:t>連上</a:t>
              </a:r>
              <a:r>
                <a:rPr lang="en-US" altLang="zh-TW" sz="2400" b="1">
                  <a:solidFill>
                    <a:srgbClr val="5D6947"/>
                  </a:solidFill>
                  <a:latin typeface="Adobe 繁黑體 Std B"/>
                  <a:ea typeface="Adobe 繁黑體 Std B"/>
                  <a:cs typeface="Adobe 繁黑體 Std B"/>
                </a:rPr>
                <a:t>6</a:t>
              </a:r>
              <a:r>
                <a:rPr lang="zh-TW" altLang="en-US" sz="2400" b="1">
                  <a:solidFill>
                    <a:srgbClr val="5D6947"/>
                  </a:solidFill>
                  <a:latin typeface="Adobe 繁黑體 Std B"/>
                  <a:ea typeface="Adobe 繁黑體 Std B"/>
                  <a:cs typeface="Adobe 繁黑體 Std B"/>
                </a:rPr>
                <a:t>天班</a:t>
              </a:r>
              <a:r>
                <a:rPr lang="en-US" altLang="zh-TW" sz="2400" b="1">
                  <a:solidFill>
                    <a:srgbClr val="5D6947"/>
                  </a:solidFill>
                  <a:latin typeface="Adobe 繁黑體 Std B"/>
                  <a:ea typeface="Adobe 繁黑體 Std B"/>
                  <a:cs typeface="Adobe 繁黑體 Std B"/>
                </a:rPr>
                <a:t>!</a:t>
              </a:r>
            </a:p>
            <a:p>
              <a:pPr>
                <a:buFont typeface="Wingdings" pitchFamily="2" charset="2"/>
                <a:buNone/>
              </a:pPr>
              <a:r>
                <a:rPr lang="en-US" altLang="zh-TW" sz="2400" b="1">
                  <a:solidFill>
                    <a:srgbClr val="5D6947"/>
                  </a:solidFill>
                  <a:latin typeface="Adobe 繁黑體 Std B"/>
                  <a:ea typeface="Adobe 繁黑體 Std B"/>
                  <a:cs typeface="Adobe 繁黑體 Std B"/>
                </a:rPr>
                <a:t>………Orz</a:t>
              </a:r>
              <a:endParaRPr lang="zh-TW" altLang="en-US" sz="2400" b="1">
                <a:solidFill>
                  <a:srgbClr val="5D6947"/>
                </a:solidFill>
                <a:latin typeface="Adobe 繁黑體 Std B"/>
                <a:ea typeface="Adobe 繁黑體 Std B"/>
                <a:cs typeface="Adobe 繁黑體 Std B"/>
              </a:endParaRPr>
            </a:p>
          </p:txBody>
        </p:sp>
      </p:grpSp>
      <p:sp>
        <p:nvSpPr>
          <p:cNvPr id="46" name="投影片編號版面配置區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9B22733A-3CDE-4319-9B43-D631A9E5AB82}" type="slidenum">
              <a:rPr lang="en-US" altLang="zh-TW" smtClean="0"/>
              <a:pPr>
                <a:buNone/>
                <a:defRPr/>
              </a:pPr>
              <a:t>4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404813"/>
            <a:ext cx="7416800" cy="865187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latin typeface="Noto Sans CJK TC Bold" pitchFamily="34" charset="-120"/>
                <a:ea typeface="Noto Sans CJK TC Bold" pitchFamily="34" charset="-120"/>
              </a:rPr>
              <a:t>第</a:t>
            </a:r>
            <a:r>
              <a:rPr lang="en-US" altLang="zh-TW" b="1" dirty="0" smtClean="0">
                <a:latin typeface="Noto Sans CJK TC Bold" pitchFamily="34" charset="-120"/>
                <a:ea typeface="Noto Sans CJK TC Bold" pitchFamily="34" charset="-120"/>
              </a:rPr>
              <a:t>36</a:t>
            </a:r>
            <a:r>
              <a:rPr lang="zh-TW" altLang="en-US" b="1" dirty="0" smtClean="0">
                <a:latin typeface="Noto Sans CJK TC Bold" pitchFamily="34" charset="-120"/>
                <a:ea typeface="Noto Sans CJK TC Bold" pitchFamily="34" charset="-120"/>
              </a:rPr>
              <a:t>條</a:t>
            </a:r>
            <a:r>
              <a:rPr lang="en-US" altLang="zh-TW" b="1" dirty="0" smtClean="0">
                <a:latin typeface="Noto Sans CJK TC Bold" pitchFamily="34" charset="-120"/>
                <a:ea typeface="Noto Sans CJK TC Bold" pitchFamily="34" charset="-120"/>
              </a:rPr>
              <a:t>-</a:t>
            </a:r>
            <a:r>
              <a:rPr lang="zh-TW" altLang="en-US" sz="3600" b="1" dirty="0" smtClean="0">
                <a:latin typeface="Noto Sans CJK TC Bold" pitchFamily="34" charset="-120"/>
                <a:ea typeface="Noto Sans CJK TC Bold" pitchFamily="34" charset="-120"/>
              </a:rPr>
              <a:t>例假、休息日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914400" y="1447800"/>
            <a:ext cx="7689850" cy="4933951"/>
          </a:xfrm>
        </p:spPr>
        <p:txBody>
          <a:bodyPr/>
          <a:lstStyle/>
          <a:p>
            <a:pPr eaLnBrk="1" hangingPunct="1">
              <a:lnSpc>
                <a:spcPct val="135000"/>
              </a:lnSpc>
              <a:spcBef>
                <a:spcPct val="0"/>
              </a:spcBef>
              <a:defRPr/>
            </a:pPr>
            <a:r>
              <a:rPr lang="zh-TW" altLang="en-US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oto Sans CJK TC Bold" pitchFamily="34" charset="-120"/>
                <a:ea typeface="Noto Sans CJK TC Bold" pitchFamily="34" charset="-120"/>
              </a:rPr>
              <a:t>勞工每七日中至少應有二日之休息</a:t>
            </a:r>
            <a:r>
              <a:rPr lang="zh-TW" altLang="zh-TW" b="1" u="sng" dirty="0" smtClean="0">
                <a:solidFill>
                  <a:srgbClr val="0033CC"/>
                </a:solidFill>
                <a:latin typeface="Noto Sans CJK TC Bold" pitchFamily="34" charset="-120"/>
                <a:ea typeface="Noto Sans CJK TC Bold" pitchFamily="34" charset="-120"/>
              </a:rPr>
              <a:t> ，其中一日為例假，一日為休息日。</a:t>
            </a:r>
            <a:endParaRPr lang="en-US" altLang="zh-TW" b="1" u="sng" dirty="0" smtClean="0">
              <a:solidFill>
                <a:srgbClr val="0033CC"/>
              </a:solidFill>
              <a:latin typeface="Noto Sans CJK TC Bold" pitchFamily="34" charset="-120"/>
              <a:ea typeface="Noto Sans CJK TC Bold" pitchFamily="34" charset="-120"/>
            </a:endParaRPr>
          </a:p>
          <a:p>
            <a:pPr eaLnBrk="1" hangingPunct="1">
              <a:lnSpc>
                <a:spcPct val="135000"/>
              </a:lnSpc>
              <a:spcBef>
                <a:spcPct val="0"/>
              </a:spcBef>
              <a:defRPr/>
            </a:pPr>
            <a:endParaRPr lang="en-US" altLang="zh-TW" b="1" u="sng" dirty="0" smtClean="0">
              <a:solidFill>
                <a:srgbClr val="0033CC"/>
              </a:solidFill>
              <a:latin typeface="Noto Sans CJK TC Bold" pitchFamily="34" charset="-120"/>
              <a:ea typeface="Noto Sans CJK TC Bold" pitchFamily="34" charset="-120"/>
            </a:endParaRPr>
          </a:p>
          <a:p>
            <a:pPr eaLnBrk="1" hangingPunct="1">
              <a:lnSpc>
                <a:spcPct val="135000"/>
              </a:lnSpc>
              <a:spcBef>
                <a:spcPct val="0"/>
              </a:spcBef>
              <a:defRPr/>
            </a:pPr>
            <a:endParaRPr lang="en-US" altLang="zh-TW" b="1" u="sng" dirty="0" smtClean="0">
              <a:solidFill>
                <a:srgbClr val="0033CC"/>
              </a:solidFill>
              <a:latin typeface="Noto Sans CJK TC Bold" pitchFamily="34" charset="-120"/>
              <a:ea typeface="Noto Sans CJK TC Bold" pitchFamily="34" charset="-120"/>
            </a:endParaRPr>
          </a:p>
          <a:p>
            <a:pPr eaLnBrk="1" hangingPunct="1">
              <a:lnSpc>
                <a:spcPct val="135000"/>
              </a:lnSpc>
              <a:spcBef>
                <a:spcPct val="0"/>
              </a:spcBef>
              <a:defRPr/>
            </a:pPr>
            <a:endParaRPr lang="en-US" altLang="zh-TW" b="1" u="sng" dirty="0" smtClean="0">
              <a:solidFill>
                <a:srgbClr val="0033CC"/>
              </a:solidFill>
              <a:latin typeface="Noto Sans CJK TC Bold" pitchFamily="34" charset="-120"/>
              <a:ea typeface="Noto Sans CJK TC Bold" pitchFamily="34" charset="-120"/>
            </a:endParaRPr>
          </a:p>
          <a:p>
            <a:pPr eaLnBrk="1" hangingPunct="1">
              <a:lnSpc>
                <a:spcPct val="135000"/>
              </a:lnSpc>
              <a:spcBef>
                <a:spcPct val="0"/>
              </a:spcBef>
              <a:defRPr/>
            </a:pPr>
            <a:endParaRPr lang="en-US" altLang="zh-TW" b="1" u="sng" dirty="0" smtClean="0">
              <a:solidFill>
                <a:srgbClr val="0033CC"/>
              </a:solidFill>
              <a:latin typeface="Noto Sans CJK TC Bold" pitchFamily="34" charset="-120"/>
              <a:ea typeface="Noto Sans CJK TC Bold" pitchFamily="34" charset="-120"/>
            </a:endParaRPr>
          </a:p>
          <a:p>
            <a:pPr eaLnBrk="1" hangingPunct="1">
              <a:lnSpc>
                <a:spcPct val="135000"/>
              </a:lnSpc>
              <a:spcBef>
                <a:spcPct val="0"/>
              </a:spcBef>
              <a:defRPr/>
            </a:pPr>
            <a:r>
              <a:rPr lang="zh-TW" altLang="zh-TW" sz="2000" b="1" dirty="0" smtClean="0">
                <a:solidFill>
                  <a:srgbClr val="C00000"/>
                </a:solidFill>
                <a:latin typeface="Noto Sans CJK TC Bold" pitchFamily="34" charset="-120"/>
                <a:ea typeface="Noto Sans CJK TC Bold" pitchFamily="34" charset="-120"/>
              </a:rPr>
              <a:t>休息日工作之時間，計入第</a:t>
            </a:r>
            <a:r>
              <a:rPr lang="en-US" altLang="zh-TW" sz="2000" b="1" dirty="0" smtClean="0">
                <a:solidFill>
                  <a:srgbClr val="C00000"/>
                </a:solidFill>
                <a:latin typeface="Noto Sans CJK TC Bold" pitchFamily="34" charset="-120"/>
                <a:ea typeface="Noto Sans CJK TC Bold" pitchFamily="34" charset="-120"/>
              </a:rPr>
              <a:t>32</a:t>
            </a:r>
            <a:r>
              <a:rPr lang="zh-TW" altLang="zh-TW" sz="2000" b="1" dirty="0" smtClean="0">
                <a:solidFill>
                  <a:srgbClr val="C00000"/>
                </a:solidFill>
                <a:latin typeface="Noto Sans CJK TC Bold" pitchFamily="34" charset="-120"/>
                <a:ea typeface="Noto Sans CJK TC Bold" pitchFamily="34" charset="-120"/>
              </a:rPr>
              <a:t>條第</a:t>
            </a:r>
            <a:r>
              <a:rPr lang="en-US" altLang="zh-TW" sz="2000" b="1" dirty="0" smtClean="0">
                <a:solidFill>
                  <a:srgbClr val="C00000"/>
                </a:solidFill>
                <a:latin typeface="Noto Sans CJK TC Bold" pitchFamily="34" charset="-120"/>
                <a:ea typeface="Noto Sans CJK TC Bold" pitchFamily="34" charset="-120"/>
              </a:rPr>
              <a:t>2</a:t>
            </a:r>
            <a:r>
              <a:rPr lang="zh-TW" altLang="zh-TW" sz="2000" b="1" dirty="0" smtClean="0">
                <a:solidFill>
                  <a:srgbClr val="C00000"/>
                </a:solidFill>
                <a:latin typeface="Noto Sans CJK TC Bold" pitchFamily="34" charset="-120"/>
                <a:ea typeface="Noto Sans CJK TC Bold" pitchFamily="34" charset="-120"/>
              </a:rPr>
              <a:t>項所定延長工作時間總數</a:t>
            </a:r>
            <a:r>
              <a:rPr lang="zh-TW" altLang="en-US" sz="2000" b="1" dirty="0" smtClean="0">
                <a:solidFill>
                  <a:srgbClr val="C00000"/>
                </a:solidFill>
                <a:latin typeface="Noto Sans CJK TC Bold" pitchFamily="34" charset="-120"/>
                <a:ea typeface="Noto Sans CJK TC Bold" pitchFamily="34" charset="-120"/>
              </a:rPr>
              <a:t>（一個月</a:t>
            </a:r>
            <a:r>
              <a:rPr lang="en-US" altLang="zh-TW" sz="2000" b="1" dirty="0" smtClean="0">
                <a:solidFill>
                  <a:srgbClr val="C00000"/>
                </a:solidFill>
                <a:latin typeface="Noto Sans CJK TC Bold" pitchFamily="34" charset="-120"/>
                <a:ea typeface="Noto Sans CJK TC Bold" pitchFamily="34" charset="-120"/>
              </a:rPr>
              <a:t>46H</a:t>
            </a:r>
            <a:r>
              <a:rPr lang="zh-TW" altLang="en-US" sz="2000" b="1" dirty="0" smtClean="0">
                <a:solidFill>
                  <a:srgbClr val="C00000"/>
                </a:solidFill>
                <a:latin typeface="Noto Sans CJK TC Bold" pitchFamily="34" charset="-120"/>
                <a:ea typeface="Noto Sans CJK TC Bold" pitchFamily="34" charset="-120"/>
              </a:rPr>
              <a:t>）</a:t>
            </a:r>
            <a:r>
              <a:rPr lang="zh-TW" altLang="zh-TW" sz="2000" b="1" dirty="0" smtClean="0">
                <a:solidFill>
                  <a:srgbClr val="C00000"/>
                </a:solidFill>
                <a:latin typeface="Noto Sans CJK TC Bold" pitchFamily="34" charset="-120"/>
                <a:ea typeface="Noto Sans CJK TC Bold" pitchFamily="34" charset="-120"/>
              </a:rPr>
              <a:t>。</a:t>
            </a:r>
            <a:endParaRPr lang="en-US" altLang="zh-TW" sz="2000" b="1" dirty="0" smtClean="0">
              <a:solidFill>
                <a:srgbClr val="C00000"/>
              </a:solidFill>
              <a:latin typeface="Noto Sans CJK TC Bold" pitchFamily="34" charset="-120"/>
              <a:ea typeface="Noto Sans CJK TC Bold" pitchFamily="34" charset="-120"/>
            </a:endParaRPr>
          </a:p>
          <a:p>
            <a:pPr eaLnBrk="1" hangingPunct="1">
              <a:lnSpc>
                <a:spcPct val="135000"/>
              </a:lnSpc>
              <a:spcBef>
                <a:spcPct val="0"/>
              </a:spcBef>
              <a:defRPr/>
            </a:pPr>
            <a:r>
              <a:rPr lang="zh-TW" altLang="zh-TW" sz="2000" dirty="0" smtClean="0">
                <a:latin typeface="Noto Sans CJK TC Bold" pitchFamily="34" charset="-120"/>
                <a:ea typeface="Noto Sans CJK TC Bold" pitchFamily="34" charset="-120"/>
              </a:rPr>
              <a:t>但因天災、事變或突發事件，於休息日工作者，其工作時數不受第</a:t>
            </a:r>
            <a:r>
              <a:rPr lang="en-US" altLang="zh-TW" sz="2000" dirty="0" smtClean="0">
                <a:latin typeface="Noto Sans CJK TC Bold" pitchFamily="34" charset="-120"/>
                <a:ea typeface="Noto Sans CJK TC Bold" pitchFamily="34" charset="-120"/>
              </a:rPr>
              <a:t>32</a:t>
            </a:r>
            <a:r>
              <a:rPr lang="zh-TW" altLang="zh-TW" sz="2000" dirty="0" smtClean="0">
                <a:latin typeface="Noto Sans CJK TC Bold" pitchFamily="34" charset="-120"/>
                <a:ea typeface="Noto Sans CJK TC Bold" pitchFamily="34" charset="-120"/>
              </a:rPr>
              <a:t>條第</a:t>
            </a:r>
            <a:r>
              <a:rPr lang="en-US" altLang="zh-TW" sz="2000" dirty="0" smtClean="0">
                <a:latin typeface="Noto Sans CJK TC Bold" pitchFamily="34" charset="-120"/>
                <a:ea typeface="Noto Sans CJK TC Bold" pitchFamily="34" charset="-120"/>
              </a:rPr>
              <a:t>2</a:t>
            </a:r>
            <a:r>
              <a:rPr lang="zh-TW" altLang="zh-TW" sz="2000" dirty="0" smtClean="0">
                <a:latin typeface="Noto Sans CJK TC Bold" pitchFamily="34" charset="-120"/>
                <a:ea typeface="Noto Sans CJK TC Bold" pitchFamily="34" charset="-120"/>
              </a:rPr>
              <a:t>項規定之限制。</a:t>
            </a:r>
            <a:endParaRPr lang="en-US" altLang="zh-TW" sz="2000" b="1" dirty="0" smtClean="0">
              <a:solidFill>
                <a:srgbClr val="0033CC"/>
              </a:solidFill>
              <a:latin typeface="Noto Sans CJK TC Bold" pitchFamily="34" charset="-120"/>
              <a:ea typeface="Noto Sans CJK TC Bold" pitchFamily="34" charset="-120"/>
            </a:endParaRPr>
          </a:p>
          <a:p>
            <a:pPr eaLnBrk="1" hangingPunct="1">
              <a:lnSpc>
                <a:spcPct val="135000"/>
              </a:lnSpc>
              <a:spcBef>
                <a:spcPct val="0"/>
              </a:spcBef>
              <a:defRPr/>
            </a:pPr>
            <a:endParaRPr lang="en-US" altLang="zh-TW" b="1" u="sng" dirty="0" smtClean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403350" y="2924947"/>
          <a:ext cx="6912768" cy="1584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6431"/>
                <a:gridCol w="2812081"/>
                <a:gridCol w="2304256"/>
              </a:tblGrid>
              <a:tr h="3952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900" b="1" kern="100" dirty="0">
                          <a:latin typeface="Noto Sans CJK TC Bold" pitchFamily="34" charset="-120"/>
                          <a:ea typeface="Noto Sans CJK TC Bold" pitchFamily="34" charset="-120"/>
                          <a:cs typeface="Times New Roman"/>
                        </a:rPr>
                        <a:t>彈性工時</a:t>
                      </a:r>
                      <a:endParaRPr lang="zh-TW" sz="1900" kern="100" dirty="0">
                        <a:latin typeface="Noto Sans CJK TC Bold" pitchFamily="34" charset="-120"/>
                        <a:ea typeface="Noto Sans CJK TC Bold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900" b="1" kern="100">
                          <a:latin typeface="Noto Sans CJK TC Bold" pitchFamily="34" charset="-120"/>
                          <a:ea typeface="Noto Sans CJK TC Bold" pitchFamily="34" charset="-120"/>
                          <a:cs typeface="Times New Roman"/>
                        </a:rPr>
                        <a:t>例假安排</a:t>
                      </a:r>
                      <a:endParaRPr lang="zh-TW" sz="1900" kern="100">
                        <a:latin typeface="Noto Sans CJK TC Bold" pitchFamily="34" charset="-120"/>
                        <a:ea typeface="Noto Sans CJK TC Bold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900" b="1" kern="100" dirty="0">
                          <a:latin typeface="Noto Sans CJK TC Bold" pitchFamily="34" charset="-120"/>
                          <a:ea typeface="Noto Sans CJK TC Bold" pitchFamily="34" charset="-120"/>
                          <a:cs typeface="Times New Roman"/>
                        </a:rPr>
                        <a:t>例假</a:t>
                      </a:r>
                      <a:r>
                        <a:rPr lang="zh-TW" sz="1900" b="1" kern="100" dirty="0" smtClean="0">
                          <a:latin typeface="Noto Sans CJK TC Bold" pitchFamily="34" charset="-120"/>
                          <a:ea typeface="Noto Sans CJK TC Bold" pitchFamily="34" charset="-120"/>
                          <a:cs typeface="Times New Roman"/>
                        </a:rPr>
                        <a:t>＋</a:t>
                      </a:r>
                      <a:r>
                        <a:rPr lang="zh-TW" altLang="en-US" sz="1900" b="1" kern="100" dirty="0" smtClean="0">
                          <a:latin typeface="Noto Sans CJK TC Bold" pitchFamily="34" charset="-120"/>
                          <a:ea typeface="Noto Sans CJK TC Bold" pitchFamily="34" charset="-120"/>
                          <a:cs typeface="Times New Roman"/>
                        </a:rPr>
                        <a:t>休息日</a:t>
                      </a:r>
                      <a:endParaRPr lang="zh-TW" sz="1900" kern="100" dirty="0">
                        <a:latin typeface="Noto Sans CJK TC Bold" pitchFamily="34" charset="-120"/>
                        <a:ea typeface="Noto Sans CJK TC Bold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8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900" b="1" kern="100" dirty="0">
                          <a:latin typeface="Noto Sans CJK TC Bold" pitchFamily="34" charset="-120"/>
                          <a:ea typeface="Noto Sans CJK TC Bold" pitchFamily="34" charset="-120"/>
                          <a:cs typeface="Times New Roman"/>
                        </a:rPr>
                        <a:t>二</a:t>
                      </a:r>
                      <a:r>
                        <a:rPr lang="en-US" sz="1900" b="1" kern="100" dirty="0">
                          <a:latin typeface="Noto Sans CJK TC Bold" pitchFamily="34" charset="-120"/>
                          <a:ea typeface="Noto Sans CJK TC Bold" pitchFamily="34" charset="-120"/>
                          <a:cs typeface="Times New Roman"/>
                        </a:rPr>
                        <a:t>  </a:t>
                      </a:r>
                      <a:r>
                        <a:rPr lang="zh-TW" sz="1900" b="1" kern="100" dirty="0">
                          <a:latin typeface="Noto Sans CJK TC Bold" pitchFamily="34" charset="-120"/>
                          <a:ea typeface="Noto Sans CJK TC Bold" pitchFamily="34" charset="-120"/>
                          <a:cs typeface="Times New Roman"/>
                        </a:rPr>
                        <a:t>週</a:t>
                      </a:r>
                      <a:endParaRPr lang="zh-TW" sz="1900" kern="100" dirty="0">
                        <a:latin typeface="Noto Sans CJK TC Bold" pitchFamily="34" charset="-120"/>
                        <a:ea typeface="Noto Sans CJK TC Bold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900" kern="100" dirty="0">
                          <a:latin typeface="Noto Sans CJK TC Bold" pitchFamily="34" charset="-120"/>
                          <a:ea typeface="Noto Sans CJK TC Bold" pitchFamily="34" charset="-120"/>
                          <a:cs typeface="Times New Roman"/>
                        </a:rPr>
                        <a:t>每</a:t>
                      </a:r>
                      <a:r>
                        <a:rPr lang="en-US" sz="1900" kern="100" dirty="0">
                          <a:latin typeface="Noto Sans CJK TC Bold" pitchFamily="34" charset="-120"/>
                          <a:ea typeface="Noto Sans CJK TC Bold" pitchFamily="34" charset="-120"/>
                          <a:cs typeface="Times New Roman"/>
                        </a:rPr>
                        <a:t>7</a:t>
                      </a:r>
                      <a:r>
                        <a:rPr lang="zh-TW" sz="1900" kern="100" dirty="0">
                          <a:latin typeface="Noto Sans CJK TC Bold" pitchFamily="34" charset="-120"/>
                          <a:ea typeface="Noto Sans CJK TC Bold" pitchFamily="34" charset="-120"/>
                          <a:cs typeface="Times New Roman"/>
                        </a:rPr>
                        <a:t>日中至少應有</a:t>
                      </a:r>
                      <a:r>
                        <a:rPr lang="en-US" sz="1900" kern="100" dirty="0">
                          <a:latin typeface="Noto Sans CJK TC Bold" pitchFamily="34" charset="-120"/>
                          <a:ea typeface="Noto Sans CJK TC Bold" pitchFamily="34" charset="-120"/>
                          <a:cs typeface="Times New Roman"/>
                        </a:rPr>
                        <a:t>1</a:t>
                      </a:r>
                      <a:r>
                        <a:rPr lang="zh-TW" sz="1900" kern="100" dirty="0">
                          <a:latin typeface="Noto Sans CJK TC Bold" pitchFamily="34" charset="-120"/>
                          <a:ea typeface="Noto Sans CJK TC Bold" pitchFamily="34" charset="-120"/>
                          <a:cs typeface="Times New Roman"/>
                        </a:rPr>
                        <a:t>日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900" kern="100" dirty="0">
                          <a:latin typeface="Noto Sans CJK TC Bold" pitchFamily="34" charset="-120"/>
                          <a:ea typeface="Noto Sans CJK TC Bold" pitchFamily="34" charset="-120"/>
                          <a:cs typeface="Times New Roman"/>
                        </a:rPr>
                        <a:t>每</a:t>
                      </a:r>
                      <a:r>
                        <a:rPr lang="en-US" sz="1900" kern="100" dirty="0">
                          <a:latin typeface="Noto Sans CJK TC Bold" pitchFamily="34" charset="-120"/>
                          <a:ea typeface="Noto Sans CJK TC Bold" pitchFamily="34" charset="-120"/>
                          <a:cs typeface="Times New Roman"/>
                        </a:rPr>
                        <a:t>2</a:t>
                      </a:r>
                      <a:r>
                        <a:rPr lang="zh-TW" sz="1900" kern="100" dirty="0">
                          <a:latin typeface="Noto Sans CJK TC Bold" pitchFamily="34" charset="-120"/>
                          <a:ea typeface="Noto Sans CJK TC Bold" pitchFamily="34" charset="-120"/>
                          <a:cs typeface="Times New Roman"/>
                        </a:rPr>
                        <a:t>週至少應有 </a:t>
                      </a:r>
                      <a:r>
                        <a:rPr lang="en-US" sz="1900" kern="100" dirty="0">
                          <a:latin typeface="Noto Sans CJK TC Bold" pitchFamily="34" charset="-120"/>
                          <a:ea typeface="Noto Sans CJK TC Bold" pitchFamily="34" charset="-120"/>
                          <a:cs typeface="Times New Roman"/>
                        </a:rPr>
                        <a:t>4</a:t>
                      </a:r>
                      <a:r>
                        <a:rPr lang="zh-TW" sz="1900" kern="100" dirty="0">
                          <a:latin typeface="Noto Sans CJK TC Bold" pitchFamily="34" charset="-120"/>
                          <a:ea typeface="Noto Sans CJK TC Bold" pitchFamily="34" charset="-120"/>
                          <a:cs typeface="Times New Roman"/>
                        </a:rPr>
                        <a:t>日</a:t>
                      </a:r>
                    </a:p>
                  </a:txBody>
                  <a:tcPr marL="68580" marR="68580" marT="0" marB="0" anchor="ctr"/>
                </a:tc>
              </a:tr>
              <a:tr h="396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900" b="1" kern="100" dirty="0">
                          <a:latin typeface="Noto Sans CJK TC Bold" pitchFamily="34" charset="-120"/>
                          <a:ea typeface="Noto Sans CJK TC Bold" pitchFamily="34" charset="-120"/>
                          <a:cs typeface="Times New Roman"/>
                        </a:rPr>
                        <a:t>八</a:t>
                      </a:r>
                      <a:r>
                        <a:rPr lang="en-US" sz="1900" b="1" kern="100" dirty="0">
                          <a:latin typeface="Noto Sans CJK TC Bold" pitchFamily="34" charset="-120"/>
                          <a:ea typeface="Noto Sans CJK TC Bold" pitchFamily="34" charset="-120"/>
                          <a:cs typeface="Times New Roman"/>
                        </a:rPr>
                        <a:t>  </a:t>
                      </a:r>
                      <a:r>
                        <a:rPr lang="zh-TW" sz="1900" b="1" kern="100" dirty="0">
                          <a:latin typeface="Noto Sans CJK TC Bold" pitchFamily="34" charset="-120"/>
                          <a:ea typeface="Noto Sans CJK TC Bold" pitchFamily="34" charset="-120"/>
                          <a:cs typeface="Times New Roman"/>
                        </a:rPr>
                        <a:t>週</a:t>
                      </a:r>
                      <a:endParaRPr lang="zh-TW" sz="1900" kern="100" dirty="0">
                        <a:latin typeface="Noto Sans CJK TC Bold" pitchFamily="34" charset="-120"/>
                        <a:ea typeface="Noto Sans CJK TC Bold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900" kern="100" dirty="0">
                          <a:latin typeface="Noto Sans CJK TC Bold" pitchFamily="34" charset="-120"/>
                          <a:ea typeface="Noto Sans CJK TC Bold" pitchFamily="34" charset="-120"/>
                          <a:cs typeface="Times New Roman"/>
                        </a:rPr>
                        <a:t>每</a:t>
                      </a:r>
                      <a:r>
                        <a:rPr lang="en-US" sz="1900" kern="100" dirty="0">
                          <a:latin typeface="Noto Sans CJK TC Bold" pitchFamily="34" charset="-120"/>
                          <a:ea typeface="Noto Sans CJK TC Bold" pitchFamily="34" charset="-120"/>
                          <a:cs typeface="Times New Roman"/>
                        </a:rPr>
                        <a:t>7</a:t>
                      </a:r>
                      <a:r>
                        <a:rPr lang="zh-TW" sz="1900" kern="100" dirty="0">
                          <a:latin typeface="Noto Sans CJK TC Bold" pitchFamily="34" charset="-120"/>
                          <a:ea typeface="Noto Sans CJK TC Bold" pitchFamily="34" charset="-120"/>
                          <a:cs typeface="Times New Roman"/>
                        </a:rPr>
                        <a:t>日中至少應有</a:t>
                      </a:r>
                      <a:r>
                        <a:rPr lang="en-US" sz="1900" kern="100" dirty="0">
                          <a:latin typeface="Noto Sans CJK TC Bold" pitchFamily="34" charset="-120"/>
                          <a:ea typeface="Noto Sans CJK TC Bold" pitchFamily="34" charset="-120"/>
                          <a:cs typeface="Times New Roman"/>
                        </a:rPr>
                        <a:t>1</a:t>
                      </a:r>
                      <a:r>
                        <a:rPr lang="zh-TW" sz="1900" kern="100" dirty="0">
                          <a:latin typeface="Noto Sans CJK TC Bold" pitchFamily="34" charset="-120"/>
                          <a:ea typeface="Noto Sans CJK TC Bold" pitchFamily="34" charset="-120"/>
                          <a:cs typeface="Times New Roman"/>
                        </a:rPr>
                        <a:t>日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900" kern="100" dirty="0">
                          <a:latin typeface="Noto Sans CJK TC Bold" pitchFamily="34" charset="-120"/>
                          <a:ea typeface="Noto Sans CJK TC Bold" pitchFamily="34" charset="-120"/>
                          <a:cs typeface="Times New Roman"/>
                        </a:rPr>
                        <a:t>每</a:t>
                      </a:r>
                      <a:r>
                        <a:rPr lang="en-US" sz="1900" kern="100" dirty="0">
                          <a:latin typeface="Noto Sans CJK TC Bold" pitchFamily="34" charset="-120"/>
                          <a:ea typeface="Noto Sans CJK TC Bold" pitchFamily="34" charset="-120"/>
                          <a:cs typeface="Times New Roman"/>
                        </a:rPr>
                        <a:t>8</a:t>
                      </a:r>
                      <a:r>
                        <a:rPr lang="zh-TW" sz="1900" kern="100" dirty="0">
                          <a:latin typeface="Noto Sans CJK TC Bold" pitchFamily="34" charset="-120"/>
                          <a:ea typeface="Noto Sans CJK TC Bold" pitchFamily="34" charset="-120"/>
                          <a:cs typeface="Times New Roman"/>
                        </a:rPr>
                        <a:t>週至少應有</a:t>
                      </a:r>
                      <a:r>
                        <a:rPr lang="en-US" sz="1900" kern="100" dirty="0">
                          <a:latin typeface="Noto Sans CJK TC Bold" pitchFamily="34" charset="-120"/>
                          <a:ea typeface="Noto Sans CJK TC Bold" pitchFamily="34" charset="-120"/>
                          <a:cs typeface="Times New Roman"/>
                        </a:rPr>
                        <a:t>16</a:t>
                      </a:r>
                      <a:r>
                        <a:rPr lang="zh-TW" sz="1900" kern="100" dirty="0">
                          <a:latin typeface="Noto Sans CJK TC Bold" pitchFamily="34" charset="-120"/>
                          <a:ea typeface="Noto Sans CJK TC Bold" pitchFamily="34" charset="-120"/>
                          <a:cs typeface="Times New Roman"/>
                        </a:rPr>
                        <a:t>日</a:t>
                      </a:r>
                    </a:p>
                  </a:txBody>
                  <a:tcPr marL="68580" marR="68580" marT="0" marB="0" anchor="ctr"/>
                </a:tc>
              </a:tr>
              <a:tr h="396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TW" sz="1900" kern="100" dirty="0" smtClean="0">
                          <a:solidFill>
                            <a:schemeClr val="dk1"/>
                          </a:solidFill>
                          <a:latin typeface="Noto Sans CJK TC Bold" pitchFamily="34" charset="-120"/>
                          <a:ea typeface="Noto Sans CJK TC Bold" pitchFamily="34" charset="-120"/>
                          <a:cs typeface="Times New Roman"/>
                        </a:rPr>
                        <a:t>四</a:t>
                      </a:r>
                      <a:r>
                        <a:rPr kumimoji="0" lang="en-US" sz="1900" kern="100" dirty="0" smtClean="0">
                          <a:solidFill>
                            <a:schemeClr val="dk1"/>
                          </a:solidFill>
                          <a:latin typeface="Noto Sans CJK TC Bold" pitchFamily="34" charset="-120"/>
                          <a:ea typeface="Noto Sans CJK TC Bold" pitchFamily="34" charset="-120"/>
                          <a:cs typeface="Times New Roman"/>
                        </a:rPr>
                        <a:t>  </a:t>
                      </a:r>
                      <a:r>
                        <a:rPr kumimoji="0" lang="zh-TW" sz="1900" kern="100" dirty="0" smtClean="0">
                          <a:solidFill>
                            <a:schemeClr val="dk1"/>
                          </a:solidFill>
                          <a:latin typeface="Noto Sans CJK TC Bold" pitchFamily="34" charset="-120"/>
                          <a:ea typeface="Noto Sans CJK TC Bold" pitchFamily="34" charset="-120"/>
                          <a:cs typeface="Times New Roman"/>
                        </a:rPr>
                        <a:t>週</a:t>
                      </a:r>
                      <a:endParaRPr kumimoji="0" lang="zh-TW" sz="1900" kern="100" dirty="0">
                        <a:solidFill>
                          <a:schemeClr val="dk1"/>
                        </a:solidFill>
                        <a:latin typeface="Noto Sans CJK TC Bold" pitchFamily="34" charset="-120"/>
                        <a:ea typeface="Noto Sans CJK TC Bold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TW" sz="1900" kern="100" dirty="0" smtClean="0">
                          <a:solidFill>
                            <a:schemeClr val="dk1"/>
                          </a:solidFill>
                          <a:latin typeface="Noto Sans CJK TC Bold" pitchFamily="34" charset="-120"/>
                          <a:ea typeface="Noto Sans CJK TC Bold" pitchFamily="34" charset="-120"/>
                          <a:cs typeface="Times New Roman"/>
                        </a:rPr>
                        <a:t>每</a:t>
                      </a:r>
                      <a:r>
                        <a:rPr kumimoji="0" lang="en-US" sz="1900" kern="100" dirty="0" smtClean="0">
                          <a:solidFill>
                            <a:schemeClr val="dk1"/>
                          </a:solidFill>
                          <a:latin typeface="Noto Sans CJK TC Bold" pitchFamily="34" charset="-120"/>
                          <a:ea typeface="Noto Sans CJK TC Bold" pitchFamily="34" charset="-120"/>
                          <a:cs typeface="Times New Roman"/>
                        </a:rPr>
                        <a:t>2</a:t>
                      </a:r>
                      <a:r>
                        <a:rPr kumimoji="0" lang="zh-TW" sz="1900" kern="100" dirty="0" smtClean="0">
                          <a:solidFill>
                            <a:schemeClr val="dk1"/>
                          </a:solidFill>
                          <a:latin typeface="Noto Sans CJK TC Bold" pitchFamily="34" charset="-120"/>
                          <a:ea typeface="Noto Sans CJK TC Bold" pitchFamily="34" charset="-120"/>
                          <a:cs typeface="Times New Roman"/>
                        </a:rPr>
                        <a:t>週內至少應有</a:t>
                      </a:r>
                      <a:r>
                        <a:rPr kumimoji="0" lang="en-US" sz="1900" kern="100" dirty="0" smtClean="0">
                          <a:solidFill>
                            <a:schemeClr val="dk1"/>
                          </a:solidFill>
                          <a:latin typeface="Noto Sans CJK TC Bold" pitchFamily="34" charset="-120"/>
                          <a:ea typeface="Noto Sans CJK TC Bold" pitchFamily="34" charset="-120"/>
                          <a:cs typeface="Times New Roman"/>
                        </a:rPr>
                        <a:t>2</a:t>
                      </a:r>
                      <a:r>
                        <a:rPr kumimoji="0" lang="zh-TW" sz="1900" kern="100" dirty="0" smtClean="0">
                          <a:solidFill>
                            <a:schemeClr val="dk1"/>
                          </a:solidFill>
                          <a:latin typeface="Noto Sans CJK TC Bold" pitchFamily="34" charset="-120"/>
                          <a:ea typeface="Noto Sans CJK TC Bold" pitchFamily="34" charset="-120"/>
                          <a:cs typeface="Times New Roman"/>
                        </a:rPr>
                        <a:t>日</a:t>
                      </a:r>
                      <a:endParaRPr kumimoji="0" lang="zh-TW" sz="1900" kern="100" dirty="0">
                        <a:solidFill>
                          <a:schemeClr val="dk1"/>
                        </a:solidFill>
                        <a:latin typeface="Noto Sans CJK TC Bold" pitchFamily="34" charset="-120"/>
                        <a:ea typeface="Noto Sans CJK TC Bold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900" kern="100" dirty="0" smtClean="0">
                          <a:latin typeface="Noto Sans CJK TC Bold" pitchFamily="34" charset="-120"/>
                          <a:ea typeface="Noto Sans CJK TC Bold" pitchFamily="34" charset="-120"/>
                          <a:cs typeface="Times New Roman"/>
                        </a:rPr>
                        <a:t>每</a:t>
                      </a:r>
                      <a:r>
                        <a:rPr lang="en-US" sz="1900" kern="100" dirty="0" smtClean="0">
                          <a:latin typeface="Noto Sans CJK TC Bold" pitchFamily="34" charset="-120"/>
                          <a:ea typeface="Noto Sans CJK TC Bold" pitchFamily="34" charset="-120"/>
                          <a:cs typeface="Times New Roman"/>
                        </a:rPr>
                        <a:t>4</a:t>
                      </a:r>
                      <a:r>
                        <a:rPr lang="zh-TW" sz="1900" kern="100" dirty="0" smtClean="0">
                          <a:latin typeface="Noto Sans CJK TC Bold" pitchFamily="34" charset="-120"/>
                          <a:ea typeface="Noto Sans CJK TC Bold" pitchFamily="34" charset="-120"/>
                          <a:cs typeface="Times New Roman"/>
                        </a:rPr>
                        <a:t>週至少應有 </a:t>
                      </a:r>
                      <a:r>
                        <a:rPr lang="en-US" sz="1900" kern="100" dirty="0" smtClean="0">
                          <a:latin typeface="Noto Sans CJK TC Bold" pitchFamily="34" charset="-120"/>
                          <a:ea typeface="Noto Sans CJK TC Bold" pitchFamily="34" charset="-120"/>
                          <a:cs typeface="Times New Roman"/>
                        </a:rPr>
                        <a:t>8</a:t>
                      </a:r>
                      <a:r>
                        <a:rPr lang="zh-TW" sz="1900" kern="100" dirty="0" smtClean="0">
                          <a:latin typeface="Noto Sans CJK TC Bold" pitchFamily="34" charset="-120"/>
                          <a:ea typeface="Noto Sans CJK TC Bold" pitchFamily="34" charset="-120"/>
                          <a:cs typeface="Times New Roman"/>
                        </a:rPr>
                        <a:t>日</a:t>
                      </a:r>
                      <a:endParaRPr lang="zh-TW" sz="1900" kern="100" dirty="0">
                        <a:latin typeface="Noto Sans CJK TC Bold" pitchFamily="34" charset="-120"/>
                        <a:ea typeface="Noto Sans CJK TC Bold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9B22733A-3CDE-4319-9B43-D631A9E5AB82}" type="slidenum">
              <a:rPr lang="en-US" altLang="zh-TW" smtClean="0"/>
              <a:pPr>
                <a:buNone/>
                <a:defRPr/>
              </a:pPr>
              <a:t>5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22733A-3CDE-4319-9B43-D631A9E5AB82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pic>
        <p:nvPicPr>
          <p:cNvPr id="1026" name="Picture 2" descr="C:\Users\kkk6355\Desktop\勞基法一例一休修法上課講義\勞動部網站下載\日期約定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47" y="116632"/>
            <a:ext cx="8624838" cy="634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08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TW" altLang="en-US" b="1" dirty="0" smtClean="0">
                <a:latin typeface="Noto Sans CJK TC Bold" pitchFamily="34" charset="-120"/>
                <a:ea typeface="Noto Sans CJK TC Bold" pitchFamily="34" charset="-120"/>
              </a:rPr>
              <a:t>第</a:t>
            </a:r>
            <a:r>
              <a:rPr lang="en-US" altLang="zh-TW" b="1" dirty="0" smtClean="0">
                <a:latin typeface="Noto Sans CJK TC Bold" pitchFamily="34" charset="-120"/>
                <a:ea typeface="Noto Sans CJK TC Bold" pitchFamily="34" charset="-120"/>
              </a:rPr>
              <a:t>24</a:t>
            </a:r>
            <a:r>
              <a:rPr lang="zh-TW" altLang="en-US" b="1" dirty="0" smtClean="0">
                <a:latin typeface="Noto Sans CJK TC Bold" pitchFamily="34" charset="-120"/>
                <a:ea typeface="Noto Sans CJK TC Bold" pitchFamily="34" charset="-120"/>
              </a:rPr>
              <a:t>條</a:t>
            </a:r>
            <a:r>
              <a:rPr lang="en-US" altLang="zh-TW" b="1" dirty="0" smtClean="0">
                <a:latin typeface="Noto Sans CJK TC Bold" pitchFamily="34" charset="-120"/>
                <a:ea typeface="Noto Sans CJK TC Bold" pitchFamily="34" charset="-120"/>
              </a:rPr>
              <a:t>-</a:t>
            </a:r>
            <a:r>
              <a:rPr lang="zh-TW" altLang="en-US" b="1" dirty="0" smtClean="0">
                <a:latin typeface="Noto Sans CJK TC Bold" pitchFamily="34" charset="-120"/>
                <a:ea typeface="Noto Sans CJK TC Bold" pitchFamily="34" charset="-120"/>
              </a:rPr>
              <a:t>休息日加班費</a:t>
            </a:r>
            <a:endParaRPr lang="zh-TW" altLang="en-US" dirty="0">
              <a:latin typeface="Noto Sans CJK TC Bold" pitchFamily="34" charset="-120"/>
              <a:ea typeface="Noto Sans CJK TC Bold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>
          <a:xfrm>
            <a:off x="467544" y="2564904"/>
            <a:ext cx="3749040" cy="4174976"/>
          </a:xfrm>
        </p:spPr>
        <p:txBody>
          <a:bodyPr/>
          <a:lstStyle/>
          <a:p>
            <a:pPr marL="182563" indent="-182563" fontAlgn="ctr">
              <a:lnSpc>
                <a:spcPts val="3200"/>
              </a:lnSpc>
            </a:pPr>
            <a:r>
              <a:rPr lang="zh-TW" altLang="zh-TW" dirty="0" smtClean="0">
                <a:latin typeface="Noto Sans CJK TC Bold" pitchFamily="34" charset="-120"/>
                <a:ea typeface="Noto Sans CJK TC Bold" pitchFamily="34" charset="-120"/>
              </a:rPr>
              <a:t>在二小時以內者，按平日每小時工資額</a:t>
            </a:r>
            <a:r>
              <a:rPr lang="zh-TW" altLang="zh-TW" dirty="0" smtClean="0">
                <a:solidFill>
                  <a:srgbClr val="C00000"/>
                </a:solidFill>
                <a:latin typeface="Noto Sans CJK TC Bold" pitchFamily="34" charset="-120"/>
                <a:ea typeface="Noto Sans CJK TC Bold" pitchFamily="34" charset="-120"/>
              </a:rPr>
              <a:t>另再加給一又三分之一</a:t>
            </a:r>
            <a:r>
              <a:rPr lang="zh-TW" altLang="zh-TW" dirty="0" smtClean="0">
                <a:latin typeface="Noto Sans CJK TC Bold" pitchFamily="34" charset="-120"/>
                <a:ea typeface="Noto Sans CJK TC Bold" pitchFamily="34" charset="-120"/>
              </a:rPr>
              <a:t>以上</a:t>
            </a:r>
            <a:endParaRPr lang="en-US" altLang="zh-TW" dirty="0" smtClean="0">
              <a:latin typeface="Noto Sans CJK TC Bold" pitchFamily="34" charset="-120"/>
              <a:ea typeface="Noto Sans CJK TC Bold" pitchFamily="34" charset="-120"/>
            </a:endParaRPr>
          </a:p>
          <a:p>
            <a:pPr marL="182563" indent="-182563" fontAlgn="ctr">
              <a:lnSpc>
                <a:spcPts val="500"/>
              </a:lnSpc>
              <a:buNone/>
            </a:pPr>
            <a:endParaRPr lang="en-US" altLang="zh-TW" dirty="0" smtClean="0">
              <a:latin typeface="Noto Sans CJK TC Bold" pitchFamily="34" charset="-120"/>
              <a:ea typeface="Noto Sans CJK TC Bold" pitchFamily="34" charset="-120"/>
            </a:endParaRPr>
          </a:p>
          <a:p>
            <a:pPr marL="182563" indent="-182563" fontAlgn="ctr">
              <a:lnSpc>
                <a:spcPts val="3200"/>
              </a:lnSpc>
            </a:pPr>
            <a:r>
              <a:rPr lang="zh-TW" altLang="zh-TW" dirty="0" smtClean="0">
                <a:latin typeface="Noto Sans CJK TC Bold" pitchFamily="34" charset="-120"/>
                <a:ea typeface="Noto Sans CJK TC Bold" pitchFamily="34" charset="-120"/>
              </a:rPr>
              <a:t>工作二小時後再繼續工作者，按平日每小時工資額</a:t>
            </a:r>
            <a:r>
              <a:rPr lang="zh-TW" altLang="zh-TW" dirty="0" smtClean="0">
                <a:solidFill>
                  <a:srgbClr val="C00000"/>
                </a:solidFill>
                <a:latin typeface="Noto Sans CJK TC Bold" pitchFamily="34" charset="-120"/>
                <a:ea typeface="Noto Sans CJK TC Bold" pitchFamily="34" charset="-120"/>
              </a:rPr>
              <a:t>另再加給一又三分之二</a:t>
            </a:r>
            <a:r>
              <a:rPr lang="zh-TW" altLang="zh-TW" dirty="0" smtClean="0">
                <a:latin typeface="Noto Sans CJK TC Bold" pitchFamily="34" charset="-120"/>
                <a:ea typeface="Noto Sans CJK TC Bold" pitchFamily="34" charset="-120"/>
              </a:rPr>
              <a:t>以上</a:t>
            </a:r>
          </a:p>
          <a:p>
            <a:pPr>
              <a:buNone/>
            </a:pPr>
            <a:r>
              <a:rPr lang="en-US" altLang="zh-TW" dirty="0" smtClean="0"/>
              <a:t>      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2"/>
          </p:nvPr>
        </p:nvSpPr>
        <p:spPr>
          <a:xfrm>
            <a:off x="4788024" y="2492896"/>
            <a:ext cx="4176464" cy="4102968"/>
          </a:xfrm>
        </p:spPr>
        <p:txBody>
          <a:bodyPr/>
          <a:lstStyle/>
          <a:p>
            <a:pPr marL="0" indent="0">
              <a:lnSpc>
                <a:spcPts val="3200"/>
              </a:lnSpc>
              <a:buNone/>
            </a:pPr>
            <a:r>
              <a:rPr lang="zh-TW" altLang="zh-TW" dirty="0" smtClean="0">
                <a:latin typeface="Noto Sans CJK TC Bold" pitchFamily="34" charset="-120"/>
                <a:ea typeface="Noto Sans CJK TC Bold" pitchFamily="34" charset="-120"/>
              </a:rPr>
              <a:t>休息日之</a:t>
            </a:r>
            <a:r>
              <a:rPr lang="zh-TW" altLang="zh-TW" dirty="0" smtClean="0">
                <a:solidFill>
                  <a:srgbClr val="C00000"/>
                </a:solidFill>
                <a:latin typeface="Noto Sans CJK TC Bold" pitchFamily="34" charset="-120"/>
                <a:ea typeface="Noto Sans CJK TC Bold" pitchFamily="34" charset="-120"/>
              </a:rPr>
              <a:t>工作時間</a:t>
            </a:r>
            <a:r>
              <a:rPr lang="zh-TW" altLang="zh-TW" dirty="0" smtClean="0">
                <a:latin typeface="Noto Sans CJK TC Bold" pitchFamily="34" charset="-120"/>
                <a:ea typeface="Noto Sans CJK TC Bold" pitchFamily="34" charset="-120"/>
              </a:rPr>
              <a:t>及</a:t>
            </a:r>
            <a:r>
              <a:rPr lang="zh-TW" altLang="zh-TW" dirty="0" smtClean="0">
                <a:solidFill>
                  <a:srgbClr val="C00000"/>
                </a:solidFill>
                <a:latin typeface="Noto Sans CJK TC Bold" pitchFamily="34" charset="-120"/>
                <a:ea typeface="Noto Sans CJK TC Bold" pitchFamily="34" charset="-120"/>
              </a:rPr>
              <a:t>工資</a:t>
            </a:r>
            <a:r>
              <a:rPr lang="zh-TW" altLang="zh-TW" dirty="0" smtClean="0">
                <a:latin typeface="Noto Sans CJK TC Bold" pitchFamily="34" charset="-120"/>
                <a:ea typeface="Noto Sans CJK TC Bold" pitchFamily="34" charset="-120"/>
              </a:rPr>
              <a:t>之計算</a:t>
            </a:r>
            <a:r>
              <a:rPr lang="zh-TW" altLang="en-US" dirty="0" smtClean="0">
                <a:latin typeface="Noto Sans CJK TC Bold" pitchFamily="34" charset="-120"/>
                <a:ea typeface="Noto Sans CJK TC Bold" pitchFamily="34" charset="-120"/>
              </a:rPr>
              <a:t>：</a:t>
            </a:r>
            <a:endParaRPr lang="en-US" altLang="zh-TW" dirty="0" smtClean="0">
              <a:latin typeface="Noto Sans CJK TC Bold" pitchFamily="34" charset="-120"/>
              <a:ea typeface="Noto Sans CJK TC Bold" pitchFamily="34" charset="-120"/>
            </a:endParaRPr>
          </a:p>
          <a:p>
            <a:pPr marL="182563" indent="-182563">
              <a:lnSpc>
                <a:spcPts val="3200"/>
              </a:lnSpc>
            </a:pPr>
            <a:r>
              <a:rPr lang="zh-TW" altLang="zh-TW" sz="2400" dirty="0" smtClean="0">
                <a:latin typeface="Noto Sans CJK TC Bold" pitchFamily="34" charset="-120"/>
                <a:ea typeface="Noto Sans CJK TC Bold" pitchFamily="34" charset="-120"/>
              </a:rPr>
              <a:t>四小時以內者，以</a:t>
            </a:r>
            <a:r>
              <a:rPr lang="zh-TW" altLang="zh-TW" sz="2400" dirty="0" smtClean="0">
                <a:solidFill>
                  <a:srgbClr val="C00000"/>
                </a:solidFill>
                <a:latin typeface="Noto Sans CJK TC Bold" pitchFamily="34" charset="-120"/>
                <a:ea typeface="Noto Sans CJK TC Bold" pitchFamily="34" charset="-120"/>
              </a:rPr>
              <a:t>四小時</a:t>
            </a:r>
            <a:r>
              <a:rPr lang="zh-TW" altLang="zh-TW" sz="2400" dirty="0" smtClean="0">
                <a:latin typeface="Noto Sans CJK TC Bold" pitchFamily="34" charset="-120"/>
                <a:ea typeface="Noto Sans CJK TC Bold" pitchFamily="34" charset="-120"/>
              </a:rPr>
              <a:t>計</a:t>
            </a:r>
            <a:endParaRPr lang="en-US" altLang="zh-TW" sz="2400" dirty="0" smtClean="0">
              <a:latin typeface="Noto Sans CJK TC Bold" pitchFamily="34" charset="-120"/>
              <a:ea typeface="Noto Sans CJK TC Bold" pitchFamily="34" charset="-120"/>
            </a:endParaRPr>
          </a:p>
          <a:p>
            <a:pPr marL="182563" indent="-182563">
              <a:lnSpc>
                <a:spcPts val="3200"/>
              </a:lnSpc>
            </a:pPr>
            <a:r>
              <a:rPr lang="zh-TW" altLang="zh-TW" sz="2400" dirty="0" smtClean="0">
                <a:latin typeface="Noto Sans CJK TC Bold" pitchFamily="34" charset="-120"/>
                <a:ea typeface="Noto Sans CJK TC Bold" pitchFamily="34" charset="-120"/>
              </a:rPr>
              <a:t>逾四小時至八小時以內者，以</a:t>
            </a:r>
            <a:r>
              <a:rPr lang="zh-TW" altLang="zh-TW" sz="2400" dirty="0" smtClean="0">
                <a:solidFill>
                  <a:srgbClr val="C00000"/>
                </a:solidFill>
                <a:latin typeface="Noto Sans CJK TC Bold" pitchFamily="34" charset="-120"/>
                <a:ea typeface="Noto Sans CJK TC Bold" pitchFamily="34" charset="-120"/>
              </a:rPr>
              <a:t>八小時</a:t>
            </a:r>
            <a:r>
              <a:rPr lang="zh-TW" altLang="zh-TW" sz="2400" dirty="0" smtClean="0">
                <a:latin typeface="Noto Sans CJK TC Bold" pitchFamily="34" charset="-120"/>
                <a:ea typeface="Noto Sans CJK TC Bold" pitchFamily="34" charset="-120"/>
              </a:rPr>
              <a:t>計</a:t>
            </a:r>
            <a:endParaRPr lang="en-US" altLang="zh-TW" sz="2400" dirty="0" smtClean="0">
              <a:latin typeface="Noto Sans CJK TC Bold" pitchFamily="34" charset="-120"/>
              <a:ea typeface="Noto Sans CJK TC Bold" pitchFamily="34" charset="-120"/>
            </a:endParaRPr>
          </a:p>
          <a:p>
            <a:pPr marL="182563" indent="-182563">
              <a:lnSpc>
                <a:spcPts val="3200"/>
              </a:lnSpc>
            </a:pPr>
            <a:r>
              <a:rPr lang="zh-TW" altLang="zh-TW" sz="2400" dirty="0" smtClean="0">
                <a:latin typeface="Noto Sans CJK TC Bold" pitchFamily="34" charset="-120"/>
                <a:ea typeface="Noto Sans CJK TC Bold" pitchFamily="34" charset="-120"/>
              </a:rPr>
              <a:t>逾八小時至十二小時以內者，以</a:t>
            </a:r>
            <a:r>
              <a:rPr lang="zh-TW" altLang="zh-TW" sz="2400" dirty="0" smtClean="0">
                <a:solidFill>
                  <a:srgbClr val="C00000"/>
                </a:solidFill>
                <a:latin typeface="Noto Sans CJK TC Bold" pitchFamily="34" charset="-120"/>
                <a:ea typeface="Noto Sans CJK TC Bold" pitchFamily="34" charset="-120"/>
              </a:rPr>
              <a:t>十二小時</a:t>
            </a:r>
            <a:r>
              <a:rPr lang="zh-TW" altLang="zh-TW" sz="2400" dirty="0" smtClean="0">
                <a:latin typeface="Noto Sans CJK TC Bold" pitchFamily="34" charset="-120"/>
                <a:ea typeface="Noto Sans CJK TC Bold" pitchFamily="34" charset="-120"/>
              </a:rPr>
              <a:t>計</a:t>
            </a:r>
            <a:endParaRPr lang="zh-TW" altLang="en-US" sz="2400" dirty="0">
              <a:latin typeface="Noto Sans CJK TC Bold" pitchFamily="34" charset="-120"/>
              <a:ea typeface="Noto Sans CJK TC Bold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9B22733A-3CDE-4319-9B43-D631A9E5AB82}" type="slidenum">
              <a:rPr lang="en-US" altLang="zh-TW" smtClean="0"/>
              <a:pPr>
                <a:buNone/>
                <a:defRPr/>
              </a:pPr>
              <a:t>7</a:t>
            </a:fld>
            <a:endParaRPr lang="en-US" altLang="zh-TW" dirty="0"/>
          </a:p>
        </p:txBody>
      </p:sp>
      <p:sp>
        <p:nvSpPr>
          <p:cNvPr id="7" name="文字方塊 6"/>
          <p:cNvSpPr txBox="1"/>
          <p:nvPr/>
        </p:nvSpPr>
        <p:spPr>
          <a:xfrm>
            <a:off x="395536" y="1700808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zh-TW" sz="3200" b="1" dirty="0" smtClean="0">
                <a:solidFill>
                  <a:srgbClr val="C00000"/>
                </a:solidFill>
                <a:latin typeface="Noto Sans CJK TC Bold" pitchFamily="34" charset="-120"/>
                <a:ea typeface="Noto Sans CJK TC Bold" pitchFamily="34" charset="-120"/>
              </a:rPr>
              <a:t>1.</a:t>
            </a:r>
            <a:r>
              <a:rPr lang="zh-TW" altLang="en-US" sz="3200" b="1" dirty="0" smtClean="0">
                <a:solidFill>
                  <a:srgbClr val="C00000"/>
                </a:solidFill>
                <a:latin typeface="Noto Sans CJK TC Bold" pitchFamily="34" charset="-120"/>
                <a:ea typeface="Noto Sans CJK TC Bold" pitchFamily="34" charset="-120"/>
              </a:rPr>
              <a:t>倍率</a:t>
            </a:r>
            <a:endParaRPr lang="en-US" altLang="zh-TW" sz="3200" b="1" dirty="0">
              <a:solidFill>
                <a:srgbClr val="C00000"/>
              </a:solidFill>
              <a:latin typeface="Noto Sans CJK TC Bold" pitchFamily="34" charset="-120"/>
              <a:ea typeface="Noto Sans CJK TC Bold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716016" y="1700808"/>
            <a:ext cx="4427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zh-TW" sz="3200" b="1" dirty="0" smtClean="0">
                <a:solidFill>
                  <a:srgbClr val="C00000"/>
                </a:solidFill>
                <a:latin typeface="Noto Sans CJK TC Bold" pitchFamily="34" charset="-120"/>
                <a:ea typeface="Noto Sans CJK TC Bold" pitchFamily="34" charset="-120"/>
              </a:rPr>
              <a:t>2.</a:t>
            </a:r>
            <a:r>
              <a:rPr lang="zh-TW" altLang="en-US" sz="3200" b="1" dirty="0" smtClean="0">
                <a:solidFill>
                  <a:srgbClr val="C00000"/>
                </a:solidFill>
                <a:latin typeface="Noto Sans CJK TC Bold" pitchFamily="34" charset="-120"/>
                <a:ea typeface="Noto Sans CJK TC Bold" pitchFamily="34" charset="-120"/>
              </a:rPr>
              <a:t> 計給方式</a:t>
            </a:r>
            <a:endParaRPr lang="en-US" altLang="zh-TW" sz="3200" b="1" dirty="0">
              <a:solidFill>
                <a:srgbClr val="C00000"/>
              </a:solidFill>
              <a:latin typeface="Noto Sans CJK TC Bold" pitchFamily="34" charset="-120"/>
              <a:ea typeface="Noto Sans CJK TC Bold" pitchFamily="34" charset="-120"/>
            </a:endParaRPr>
          </a:p>
        </p:txBody>
      </p:sp>
      <p:cxnSp>
        <p:nvCxnSpPr>
          <p:cNvPr id="9" name="直線接點 8"/>
          <p:cNvCxnSpPr/>
          <p:nvPr/>
        </p:nvCxnSpPr>
        <p:spPr>
          <a:xfrm>
            <a:off x="245368" y="2420888"/>
            <a:ext cx="410445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4788024" y="2420888"/>
            <a:ext cx="410445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5"/>
          <p:cNvSpPr>
            <a:spLocks noGrp="1"/>
          </p:cNvSpPr>
          <p:nvPr>
            <p:ph type="body" sz="half" idx="4294967295"/>
          </p:nvPr>
        </p:nvSpPr>
        <p:spPr>
          <a:xfrm>
            <a:off x="323528" y="3140968"/>
            <a:ext cx="3960440" cy="2374776"/>
          </a:xfrm>
          <a:noFill/>
          <a:ln w="19050">
            <a:noFill/>
          </a:ln>
        </p:spPr>
        <p:txBody>
          <a:bodyPr/>
          <a:lstStyle/>
          <a:p>
            <a:pPr marL="0" indent="0" eaLnBrk="1" hangingPunct="1">
              <a:spcBef>
                <a:spcPct val="20000"/>
              </a:spcBef>
              <a:buClr>
                <a:schemeClr val="accent2"/>
              </a:buClr>
              <a:buSzTx/>
              <a:buNone/>
            </a:pPr>
            <a:r>
              <a:rPr kumimoji="1" lang="zh-TW" altLang="en-US" dirty="0" smtClean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</a:rPr>
              <a:t>休息日</a:t>
            </a:r>
            <a:r>
              <a:rPr kumimoji="1" lang="zh-TW" altLang="en-US" b="1" dirty="0" smtClean="0">
                <a:solidFill>
                  <a:srgbClr val="C00000"/>
                </a:solidFill>
                <a:latin typeface="Noto Sans CJK TC Bold" pitchFamily="34" charset="-120"/>
                <a:ea typeface="Noto Sans CJK TC Bold" pitchFamily="34" charset="-120"/>
              </a:rPr>
              <a:t>出勤時數一律納入</a:t>
            </a:r>
            <a:r>
              <a:rPr kumimoji="1" lang="zh-TW" altLang="en-US" dirty="0" smtClean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</a:rPr>
              <a:t>第</a:t>
            </a:r>
            <a:r>
              <a:rPr kumimoji="1" lang="en-US" altLang="zh-TW" dirty="0" smtClean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</a:rPr>
              <a:t>32</a:t>
            </a:r>
            <a:r>
              <a:rPr kumimoji="1" lang="zh-TW" altLang="en-US" dirty="0" smtClean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</a:rPr>
              <a:t>條每月延長工時總數</a:t>
            </a:r>
            <a:r>
              <a:rPr kumimoji="1" lang="en-US" altLang="zh-TW" dirty="0" smtClean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</a:rPr>
              <a:t>(46H)</a:t>
            </a:r>
            <a:r>
              <a:rPr kumimoji="1" lang="zh-TW" altLang="en-US" dirty="0" smtClean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</a:rPr>
              <a:t>計算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endParaRPr kumimoji="1" lang="en-US" altLang="zh-TW" sz="2200" dirty="0" smtClean="0"/>
          </a:p>
          <a:p>
            <a:endParaRPr lang="zh-TW" altLang="en-US" sz="2200" dirty="0" smtClean="0"/>
          </a:p>
        </p:txBody>
      </p:sp>
      <p:sp>
        <p:nvSpPr>
          <p:cNvPr id="9220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499992" y="3164971"/>
            <a:ext cx="4464496" cy="3360373"/>
          </a:xfrm>
          <a:noFill/>
          <a:ln w="19050">
            <a:noFill/>
          </a:ln>
        </p:spPr>
        <p:txBody>
          <a:bodyPr/>
          <a:lstStyle/>
          <a:p>
            <a:pPr marL="0" indent="0" eaLnBrk="1" hangingPunct="1">
              <a:spcBef>
                <a:spcPct val="20000"/>
              </a:spcBef>
              <a:buClr>
                <a:schemeClr val="accent2"/>
              </a:buClr>
              <a:buSzTx/>
              <a:buNone/>
            </a:pPr>
            <a:r>
              <a:rPr kumimoji="1" lang="zh-TW" altLang="en-US" dirty="0" smtClean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</a:rPr>
              <a:t>前</a:t>
            </a:r>
            <a:r>
              <a:rPr kumimoji="1" lang="en-US" altLang="zh-TW" dirty="0" smtClean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</a:rPr>
              <a:t>2</a:t>
            </a:r>
            <a:r>
              <a:rPr kumimoji="1" lang="zh-TW" altLang="en-US" dirty="0" smtClean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</a:rPr>
              <a:t>個小時加班費：</a:t>
            </a:r>
            <a:r>
              <a:rPr kumimoji="1" lang="en-US" altLang="zh-TW" b="1" dirty="0" smtClean="0">
                <a:solidFill>
                  <a:srgbClr val="C00000"/>
                </a:solidFill>
                <a:latin typeface="Noto Sans CJK TC Bold" pitchFamily="34" charset="-120"/>
                <a:ea typeface="Noto Sans CJK TC Bold" pitchFamily="34" charset="-120"/>
              </a:rPr>
              <a:t>1</a:t>
            </a:r>
            <a:r>
              <a:rPr kumimoji="1" lang="zh-TW" altLang="en-US" b="1" dirty="0" smtClean="0">
                <a:solidFill>
                  <a:srgbClr val="C00000"/>
                </a:solidFill>
                <a:latin typeface="Noto Sans CJK TC Bold" pitchFamily="34" charset="-120"/>
                <a:ea typeface="Noto Sans CJK TC Bold" pitchFamily="34" charset="-120"/>
              </a:rPr>
              <a:t>又</a:t>
            </a:r>
            <a:r>
              <a:rPr kumimoji="1" lang="en-US" altLang="zh-TW" b="1" dirty="0" smtClean="0">
                <a:solidFill>
                  <a:srgbClr val="C00000"/>
                </a:solidFill>
                <a:latin typeface="Noto Sans CJK TC Bold" pitchFamily="34" charset="-120"/>
                <a:ea typeface="Noto Sans CJK TC Bold" pitchFamily="34" charset="-120"/>
              </a:rPr>
              <a:t>1/3</a:t>
            </a:r>
          </a:p>
          <a:p>
            <a:pPr marL="0" indent="0" eaLnBrk="1" hangingPunct="1">
              <a:spcBef>
                <a:spcPct val="20000"/>
              </a:spcBef>
              <a:buClr>
                <a:schemeClr val="accent2"/>
              </a:buClr>
              <a:buSzTx/>
              <a:buNone/>
            </a:pPr>
            <a:r>
              <a:rPr kumimoji="1" lang="zh-TW" altLang="en-US" dirty="0" smtClean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</a:rPr>
              <a:t>第</a:t>
            </a:r>
            <a:r>
              <a:rPr kumimoji="1" lang="en-US" altLang="zh-TW" dirty="0" smtClean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</a:rPr>
              <a:t>3-8</a:t>
            </a:r>
            <a:r>
              <a:rPr kumimoji="1" lang="zh-TW" altLang="en-US" dirty="0" smtClean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</a:rPr>
              <a:t>小時加班費：</a:t>
            </a:r>
            <a:r>
              <a:rPr kumimoji="1" lang="en-US" altLang="zh-TW" b="1" dirty="0" smtClean="0">
                <a:solidFill>
                  <a:srgbClr val="C00000"/>
                </a:solidFill>
                <a:latin typeface="Noto Sans CJK TC Bold" pitchFamily="34" charset="-120"/>
                <a:ea typeface="Noto Sans CJK TC Bold" pitchFamily="34" charset="-120"/>
              </a:rPr>
              <a:t>1</a:t>
            </a:r>
            <a:r>
              <a:rPr kumimoji="1" lang="zh-TW" altLang="en-US" b="1" dirty="0" smtClean="0">
                <a:solidFill>
                  <a:srgbClr val="C00000"/>
                </a:solidFill>
                <a:latin typeface="Noto Sans CJK TC Bold" pitchFamily="34" charset="-120"/>
                <a:ea typeface="Noto Sans CJK TC Bold" pitchFamily="34" charset="-120"/>
              </a:rPr>
              <a:t>又</a:t>
            </a:r>
            <a:r>
              <a:rPr kumimoji="1" lang="en-US" altLang="zh-TW" b="1" dirty="0" smtClean="0">
                <a:solidFill>
                  <a:srgbClr val="C00000"/>
                </a:solidFill>
                <a:latin typeface="Noto Sans CJK TC Bold" pitchFamily="34" charset="-120"/>
                <a:ea typeface="Noto Sans CJK TC Bold" pitchFamily="34" charset="-120"/>
              </a:rPr>
              <a:t>2/3</a:t>
            </a:r>
          </a:p>
          <a:p>
            <a:pPr marL="0" indent="0" eaLnBrk="1" hangingPunct="1">
              <a:spcBef>
                <a:spcPct val="20000"/>
              </a:spcBef>
              <a:buClr>
                <a:schemeClr val="accent2"/>
              </a:buClr>
              <a:buSzTx/>
              <a:buNone/>
            </a:pPr>
            <a:r>
              <a:rPr kumimoji="1" lang="zh-TW" altLang="en-US" dirty="0" smtClean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</a:rPr>
              <a:t>第</a:t>
            </a:r>
            <a:r>
              <a:rPr kumimoji="1" lang="en-US" altLang="zh-TW" dirty="0" smtClean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</a:rPr>
              <a:t>9</a:t>
            </a:r>
            <a:r>
              <a:rPr kumimoji="1" lang="zh-TW" altLang="en-US" dirty="0" smtClean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</a:rPr>
              <a:t>個小時起加班費：</a:t>
            </a:r>
            <a:r>
              <a:rPr kumimoji="1" lang="en-US" altLang="zh-TW" b="1" dirty="0" smtClean="0">
                <a:solidFill>
                  <a:srgbClr val="C00000"/>
                </a:solidFill>
                <a:latin typeface="Noto Sans CJK TC Bold" pitchFamily="34" charset="-120"/>
                <a:ea typeface="Noto Sans CJK TC Bold" pitchFamily="34" charset="-120"/>
              </a:rPr>
              <a:t>2</a:t>
            </a:r>
            <a:r>
              <a:rPr kumimoji="1" lang="zh-TW" altLang="en-US" b="1" dirty="0" smtClean="0">
                <a:solidFill>
                  <a:srgbClr val="C00000"/>
                </a:solidFill>
                <a:latin typeface="Noto Sans CJK TC Bold" pitchFamily="34" charset="-120"/>
                <a:ea typeface="Noto Sans CJK TC Bold" pitchFamily="34" charset="-120"/>
              </a:rPr>
              <a:t>又</a:t>
            </a:r>
            <a:r>
              <a:rPr kumimoji="1" lang="en-US" altLang="zh-TW" b="1" dirty="0" smtClean="0">
                <a:solidFill>
                  <a:srgbClr val="C00000"/>
                </a:solidFill>
                <a:latin typeface="Noto Sans CJK TC Bold" pitchFamily="34" charset="-120"/>
                <a:ea typeface="Noto Sans CJK TC Bold" pitchFamily="34" charset="-120"/>
              </a:rPr>
              <a:t>2/3</a:t>
            </a:r>
          </a:p>
          <a:p>
            <a:pPr marL="0" indent="0" eaLnBrk="1" hangingPunct="1">
              <a:spcBef>
                <a:spcPct val="20000"/>
              </a:spcBef>
              <a:buClr>
                <a:schemeClr val="accent2"/>
              </a:buClr>
              <a:buSzTx/>
              <a:buNone/>
            </a:pPr>
            <a:endParaRPr kumimoji="1" lang="en-US" altLang="zh-TW" b="1" dirty="0" smtClean="0">
              <a:solidFill>
                <a:srgbClr val="C00000"/>
              </a:solidFill>
              <a:latin typeface="Noto Sans CJK TC Bold" pitchFamily="34" charset="-120"/>
              <a:ea typeface="Noto Sans CJK TC Bold" pitchFamily="34" charset="-120"/>
            </a:endParaRPr>
          </a:p>
          <a:p>
            <a:pPr marL="0" indent="0" eaLnBrk="1" hangingPunct="1">
              <a:spcBef>
                <a:spcPct val="20000"/>
              </a:spcBef>
              <a:buClr>
                <a:schemeClr val="accent2"/>
              </a:buClr>
              <a:buSzTx/>
              <a:buNone/>
            </a:pPr>
            <a:r>
              <a:rPr kumimoji="1" lang="zh-TW" altLang="en-US" dirty="0" smtClean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</a:rPr>
              <a:t>第</a:t>
            </a:r>
            <a:r>
              <a:rPr kumimoji="1" lang="en-US" altLang="zh-TW" dirty="0" smtClean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</a:rPr>
              <a:t>1-4</a:t>
            </a:r>
            <a:r>
              <a:rPr kumimoji="1" lang="zh-TW" altLang="en-US" dirty="0" smtClean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</a:rPr>
              <a:t>小時，以</a:t>
            </a:r>
            <a:r>
              <a:rPr kumimoji="1" lang="en-US" altLang="zh-TW" dirty="0" smtClean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</a:rPr>
              <a:t>4</a:t>
            </a:r>
            <a:r>
              <a:rPr kumimoji="1" lang="zh-TW" altLang="en-US" dirty="0" smtClean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</a:rPr>
              <a:t>小時計</a:t>
            </a:r>
            <a:endParaRPr kumimoji="1" lang="en-US" altLang="zh-TW" dirty="0" smtClean="0">
              <a:solidFill>
                <a:schemeClr val="tx2">
                  <a:lumMod val="50000"/>
                </a:schemeClr>
              </a:solidFill>
              <a:latin typeface="Noto Sans CJK TC Bold" pitchFamily="34" charset="-120"/>
              <a:ea typeface="Noto Sans CJK TC Bold" pitchFamily="34" charset="-120"/>
            </a:endParaRPr>
          </a:p>
          <a:p>
            <a:pPr marL="0" indent="0" eaLnBrk="1" hangingPunct="1">
              <a:spcBef>
                <a:spcPct val="20000"/>
              </a:spcBef>
              <a:buClr>
                <a:schemeClr val="accent2"/>
              </a:buClr>
              <a:buSzTx/>
              <a:buNone/>
            </a:pPr>
            <a:r>
              <a:rPr kumimoji="1" lang="zh-TW" altLang="en-US" dirty="0" smtClean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</a:rPr>
              <a:t>第</a:t>
            </a:r>
            <a:r>
              <a:rPr kumimoji="1" lang="en-US" altLang="zh-TW" dirty="0" smtClean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</a:rPr>
              <a:t>5-8</a:t>
            </a:r>
            <a:r>
              <a:rPr kumimoji="1" lang="zh-TW" altLang="en-US" dirty="0" smtClean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</a:rPr>
              <a:t>小時，以</a:t>
            </a:r>
            <a:r>
              <a:rPr kumimoji="1" lang="en-US" altLang="zh-TW" dirty="0" smtClean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</a:rPr>
              <a:t>8</a:t>
            </a:r>
            <a:r>
              <a:rPr kumimoji="1" lang="zh-TW" altLang="en-US" dirty="0" smtClean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</a:rPr>
              <a:t>小時計</a:t>
            </a:r>
            <a:endParaRPr kumimoji="1" lang="en-US" altLang="zh-TW" dirty="0" smtClean="0">
              <a:solidFill>
                <a:schemeClr val="tx2">
                  <a:lumMod val="50000"/>
                </a:schemeClr>
              </a:solidFill>
              <a:latin typeface="Noto Sans CJK TC Bold" pitchFamily="34" charset="-120"/>
              <a:ea typeface="Noto Sans CJK TC Bold" pitchFamily="34" charset="-120"/>
            </a:endParaRPr>
          </a:p>
          <a:p>
            <a:pPr marL="0" indent="0" eaLnBrk="1" hangingPunct="1">
              <a:spcBef>
                <a:spcPct val="20000"/>
              </a:spcBef>
              <a:buClr>
                <a:schemeClr val="accent2"/>
              </a:buClr>
              <a:buSzTx/>
              <a:buNone/>
            </a:pPr>
            <a:r>
              <a:rPr kumimoji="1" lang="zh-TW" altLang="en-US" dirty="0" smtClean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</a:rPr>
              <a:t>第</a:t>
            </a:r>
            <a:r>
              <a:rPr kumimoji="1" lang="en-US" altLang="zh-TW" dirty="0" smtClean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</a:rPr>
              <a:t>9-12</a:t>
            </a:r>
            <a:r>
              <a:rPr kumimoji="1" lang="zh-TW" altLang="en-US" dirty="0" smtClean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</a:rPr>
              <a:t>小時，以</a:t>
            </a:r>
            <a:r>
              <a:rPr kumimoji="1" lang="en-US" altLang="zh-TW" dirty="0" smtClean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</a:rPr>
              <a:t>12</a:t>
            </a:r>
            <a:r>
              <a:rPr kumimoji="1" lang="zh-TW" altLang="en-US" dirty="0" smtClean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</a:rPr>
              <a:t>小時計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251520" y="2204864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zh-TW" sz="3200" b="1" dirty="0" smtClean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</a:rPr>
              <a:t>1.</a:t>
            </a:r>
            <a:r>
              <a:rPr lang="zh-TW" altLang="en-US" sz="2800" b="1" dirty="0" smtClean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</a:rPr>
              <a:t>工時</a:t>
            </a:r>
            <a:r>
              <a:rPr lang="zh-TW" altLang="en-US" sz="2800" b="1" dirty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</a:rPr>
              <a:t>安排</a:t>
            </a:r>
            <a:r>
              <a:rPr lang="en-US" altLang="zh-TW" sz="2800" b="1" dirty="0">
                <a:solidFill>
                  <a:srgbClr val="595959"/>
                </a:solidFill>
                <a:latin typeface="Noto Sans CJK TC Bold" pitchFamily="34" charset="-120"/>
                <a:ea typeface="Noto Sans CJK TC Bold" pitchFamily="34" charset="-120"/>
              </a:rPr>
              <a:t>『</a:t>
            </a:r>
            <a:r>
              <a:rPr lang="zh-TW" altLang="en-US" sz="2800" b="1" dirty="0">
                <a:solidFill>
                  <a:srgbClr val="C00000"/>
                </a:solidFill>
                <a:latin typeface="Noto Sans CJK TC Bold" pitchFamily="34" charset="-120"/>
                <a:ea typeface="Noto Sans CJK TC Bold" pitchFamily="34" charset="-120"/>
              </a:rPr>
              <a:t>總量管制</a:t>
            </a:r>
            <a:r>
              <a:rPr lang="en-US" altLang="zh-TW" sz="2800" b="1" dirty="0" smtClean="0">
                <a:solidFill>
                  <a:srgbClr val="595959"/>
                </a:solidFill>
                <a:latin typeface="Noto Sans CJK TC Bold" pitchFamily="34" charset="-120"/>
                <a:ea typeface="Noto Sans CJK TC Bold" pitchFamily="34" charset="-120"/>
              </a:rPr>
              <a:t>』</a:t>
            </a:r>
            <a:endParaRPr lang="en-US" altLang="zh-TW" sz="2800" b="1" dirty="0">
              <a:solidFill>
                <a:srgbClr val="595959"/>
              </a:solidFill>
              <a:latin typeface="Noto Sans CJK TC Bold" pitchFamily="34" charset="-120"/>
              <a:ea typeface="Noto Sans CJK TC Bold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716016" y="2204864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zh-TW" sz="3200" b="1" dirty="0" smtClean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</a:rPr>
              <a:t>2.</a:t>
            </a:r>
            <a:r>
              <a:rPr lang="zh-TW" altLang="en-US" sz="2800" b="1" dirty="0" smtClean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</a:rPr>
              <a:t>工資</a:t>
            </a:r>
            <a:r>
              <a:rPr lang="zh-TW" altLang="en-US" sz="2800" b="1" dirty="0">
                <a:solidFill>
                  <a:schemeClr val="tx2">
                    <a:lumMod val="50000"/>
                  </a:schemeClr>
                </a:solidFill>
                <a:latin typeface="Noto Sans CJK TC Bold" pitchFamily="34" charset="-120"/>
                <a:ea typeface="Noto Sans CJK TC Bold" pitchFamily="34" charset="-120"/>
              </a:rPr>
              <a:t>成本</a:t>
            </a:r>
            <a:r>
              <a:rPr lang="en-US" altLang="zh-TW" sz="2800" b="1" dirty="0">
                <a:solidFill>
                  <a:srgbClr val="595959"/>
                </a:solidFill>
                <a:latin typeface="Noto Sans CJK TC Bold" pitchFamily="34" charset="-120"/>
                <a:ea typeface="Noto Sans CJK TC Bold" pitchFamily="34" charset="-120"/>
              </a:rPr>
              <a:t>『</a:t>
            </a:r>
            <a:r>
              <a:rPr lang="zh-TW" altLang="en-US" sz="2800" b="1" dirty="0">
                <a:solidFill>
                  <a:srgbClr val="C00000"/>
                </a:solidFill>
                <a:latin typeface="Noto Sans CJK TC Bold" pitchFamily="34" charset="-120"/>
                <a:ea typeface="Noto Sans CJK TC Bold" pitchFamily="34" charset="-120"/>
              </a:rPr>
              <a:t>以價制量</a:t>
            </a:r>
            <a:r>
              <a:rPr lang="en-US" altLang="zh-TW" sz="2800" b="1" dirty="0" smtClean="0">
                <a:solidFill>
                  <a:srgbClr val="595959"/>
                </a:solidFill>
                <a:latin typeface="Noto Sans CJK TC Bold" pitchFamily="34" charset="-120"/>
                <a:ea typeface="Noto Sans CJK TC Bold" pitchFamily="34" charset="-120"/>
              </a:rPr>
              <a:t>』</a:t>
            </a:r>
            <a:endParaRPr lang="en-US" altLang="zh-TW" sz="2800" b="1" dirty="0">
              <a:solidFill>
                <a:srgbClr val="595959"/>
              </a:solidFill>
              <a:latin typeface="Noto Sans CJK TC Bold" pitchFamily="34" charset="-120"/>
              <a:ea typeface="Noto Sans CJK TC Bold" pitchFamily="34" charset="-120"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245368" y="2924944"/>
            <a:ext cx="410445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4716016" y="2924944"/>
            <a:ext cx="410445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9B22733A-3CDE-4319-9B43-D631A9E5AB82}" type="slidenum">
              <a:rPr lang="en-US" altLang="zh-TW" smtClean="0"/>
              <a:pPr>
                <a:buNone/>
                <a:defRPr/>
              </a:pPr>
              <a:t>8</a:t>
            </a:fld>
            <a:endParaRPr lang="en-US" altLang="zh-TW" dirty="0"/>
          </a:p>
        </p:txBody>
      </p:sp>
      <p:sp>
        <p:nvSpPr>
          <p:cNvPr id="10" name="標題 2"/>
          <p:cNvSpPr txBox="1">
            <a:spLocks/>
          </p:cNvSpPr>
          <p:nvPr/>
        </p:nvSpPr>
        <p:spPr bwMode="auto">
          <a:xfrm>
            <a:off x="1066800" y="427037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0"/>
              </a:spcBef>
              <a:buClrTx/>
              <a:buNone/>
            </a:pPr>
            <a:r>
              <a:rPr lang="zh-TW" altLang="en-US" sz="4000" b="1" dirty="0" smtClean="0">
                <a:solidFill>
                  <a:schemeClr val="tx2">
                    <a:lumMod val="50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一例一休如何能落實週休二日？</a:t>
            </a:r>
            <a:endParaRPr kumimoji="0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Noto Sans CJK TC Bold" pitchFamily="34" charset="-120"/>
              <a:ea typeface="Noto Sans CJK TC Bold" pitchFamily="34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95288" y="762686"/>
            <a:ext cx="741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zh-TW" sz="3600" b="1" dirty="0" smtClean="0">
                <a:latin typeface="Noto Sans CJK TC Bold" pitchFamily="34" charset="-120"/>
                <a:ea typeface="Noto Sans CJK TC Bold" pitchFamily="34" charset="-120"/>
              </a:rPr>
              <a:t>【</a:t>
            </a:r>
            <a:r>
              <a:rPr lang="zh-TW" altLang="en-US" sz="3600" b="1" dirty="0" smtClean="0">
                <a:latin typeface="Noto Sans CJK TC Bold" pitchFamily="34" charset="-120"/>
                <a:ea typeface="Noto Sans CJK TC Bold" pitchFamily="34" charset="-120"/>
              </a:rPr>
              <a:t>修法前</a:t>
            </a:r>
            <a:r>
              <a:rPr lang="en-US" altLang="zh-TW" sz="3600" b="1" dirty="0" smtClean="0">
                <a:latin typeface="Noto Sans CJK TC Bold" pitchFamily="34" charset="-120"/>
                <a:ea typeface="Noto Sans CJK TC Bold" pitchFamily="34" charset="-120"/>
              </a:rPr>
              <a:t>】</a:t>
            </a:r>
            <a:r>
              <a:rPr lang="zh-TW" altLang="en-US" sz="3600" b="1" dirty="0">
                <a:latin typeface="Noto Sans CJK TC Bold" pitchFamily="34" charset="-120"/>
                <a:ea typeface="Noto Sans CJK TC Bold" pitchFamily="34" charset="-120"/>
              </a:rPr>
              <a:t>加班費給付基準</a:t>
            </a:r>
            <a:endParaRPr lang="zh-TW" altLang="en-US" sz="2400" b="1" dirty="0">
              <a:latin typeface="Noto Sans CJK TC Bold" pitchFamily="34" charset="-120"/>
              <a:ea typeface="Noto Sans CJK TC Bold" pitchFamily="34" charset="-120"/>
            </a:endParaRPr>
          </a:p>
        </p:txBody>
      </p:sp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827088" y="6197596"/>
            <a:ext cx="7277100" cy="338137"/>
            <a:chOff x="521" y="3586"/>
            <a:chExt cx="4584" cy="213"/>
          </a:xfrm>
        </p:grpSpPr>
        <p:sp>
          <p:nvSpPr>
            <p:cNvPr id="10376" name="Rectangle 4"/>
            <p:cNvSpPr>
              <a:spLocks noChangeArrowheads="1"/>
            </p:cNvSpPr>
            <p:nvPr/>
          </p:nvSpPr>
          <p:spPr bwMode="auto">
            <a:xfrm>
              <a:off x="521" y="3586"/>
              <a:ext cx="458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zh-TW" sz="1600" dirty="0">
                  <a:latin typeface="Noto Sans CJK TC Bold" pitchFamily="34" charset="-120"/>
                  <a:ea typeface="Noto Sans CJK TC Bold" pitchFamily="34" charset="-120"/>
                </a:rPr>
                <a:t>  </a:t>
              </a:r>
              <a:r>
                <a:rPr lang="en-US" altLang="zh-TW" sz="1600" dirty="0">
                  <a:solidFill>
                    <a:schemeClr val="bg1"/>
                  </a:solidFill>
                  <a:latin typeface="Noto Sans CJK TC Bold" pitchFamily="34" charset="-120"/>
                  <a:ea typeface="Noto Sans CJK TC Bold" pitchFamily="34" charset="-120"/>
                </a:rPr>
                <a:t>□</a:t>
              </a:r>
              <a:r>
                <a:rPr lang="en-US" altLang="zh-TW" sz="1600" dirty="0">
                  <a:latin typeface="Noto Sans CJK TC Bold" pitchFamily="34" charset="-120"/>
                  <a:ea typeface="Noto Sans CJK TC Bold" pitchFamily="34" charset="-120"/>
                </a:rPr>
                <a:t> 37</a:t>
              </a:r>
              <a:r>
                <a:rPr lang="zh-TW" altLang="en-US" sz="1600" dirty="0">
                  <a:latin typeface="Noto Sans CJK TC Bold" pitchFamily="34" charset="-120"/>
                  <a:ea typeface="Noto Sans CJK TC Bold" pitchFamily="34" charset="-120"/>
                </a:rPr>
                <a:t>條休假日    </a:t>
              </a:r>
              <a:r>
                <a:rPr lang="zh-TW" altLang="en-US" sz="1600" dirty="0">
                  <a:solidFill>
                    <a:schemeClr val="bg1"/>
                  </a:solidFill>
                  <a:latin typeface="Noto Sans CJK TC Bold" pitchFamily="34" charset="-120"/>
                  <a:ea typeface="Noto Sans CJK TC Bold" pitchFamily="34" charset="-120"/>
                </a:rPr>
                <a:t>□</a:t>
              </a:r>
              <a:r>
                <a:rPr lang="zh-TW" altLang="en-US" sz="1600" dirty="0">
                  <a:latin typeface="Noto Sans CJK TC Bold" pitchFamily="34" charset="-120"/>
                  <a:ea typeface="Noto Sans CJK TC Bold" pitchFamily="34" charset="-120"/>
                </a:rPr>
                <a:t> </a:t>
              </a:r>
              <a:r>
                <a:rPr lang="en-US" altLang="zh-TW" sz="1600" dirty="0">
                  <a:latin typeface="Noto Sans CJK TC Bold" pitchFamily="34" charset="-120"/>
                  <a:ea typeface="Noto Sans CJK TC Bold" pitchFamily="34" charset="-120"/>
                </a:rPr>
                <a:t>36</a:t>
              </a:r>
              <a:r>
                <a:rPr lang="zh-TW" altLang="en-US" sz="1600" dirty="0">
                  <a:latin typeface="Noto Sans CJK TC Bold" pitchFamily="34" charset="-120"/>
                  <a:ea typeface="Noto Sans CJK TC Bold" pitchFamily="34" charset="-120"/>
                </a:rPr>
                <a:t>條例假日   </a:t>
              </a:r>
              <a:r>
                <a:rPr lang="zh-TW" altLang="en-US" sz="1600" dirty="0">
                  <a:solidFill>
                    <a:schemeClr val="bg1"/>
                  </a:solidFill>
                  <a:latin typeface="Noto Sans CJK TC Bold" pitchFamily="34" charset="-120"/>
                  <a:ea typeface="Noto Sans CJK TC Bold" pitchFamily="34" charset="-120"/>
                </a:rPr>
                <a:t> □ </a:t>
              </a:r>
              <a:r>
                <a:rPr lang="zh-TW" altLang="en-US" sz="1600" dirty="0">
                  <a:latin typeface="Noto Sans CJK TC Bold" pitchFamily="34" charset="-120"/>
                  <a:ea typeface="Noto Sans CJK TC Bold" pitchFamily="34" charset="-120"/>
                </a:rPr>
                <a:t>因縮短工時所約定之休息日    </a:t>
              </a:r>
              <a:r>
                <a:rPr lang="zh-TW" altLang="en-US" sz="1600" dirty="0">
                  <a:solidFill>
                    <a:schemeClr val="bg1"/>
                  </a:solidFill>
                  <a:latin typeface="Noto Sans CJK TC Bold" pitchFamily="34" charset="-120"/>
                  <a:ea typeface="Noto Sans CJK TC Bold" pitchFamily="34" charset="-120"/>
                </a:rPr>
                <a:t>□</a:t>
              </a:r>
              <a:r>
                <a:rPr lang="zh-TW" altLang="en-US" sz="1600" dirty="0">
                  <a:latin typeface="Noto Sans CJK TC Bold" pitchFamily="34" charset="-120"/>
                  <a:ea typeface="Noto Sans CJK TC Bold" pitchFamily="34" charset="-120"/>
                </a:rPr>
                <a:t> </a:t>
              </a:r>
              <a:r>
                <a:rPr lang="zh-TW" altLang="en-US" sz="1600" dirty="0" smtClean="0">
                  <a:latin typeface="Noto Sans CJK TC Bold" pitchFamily="34" charset="-120"/>
                  <a:ea typeface="Noto Sans CJK TC Bold" pitchFamily="34" charset="-120"/>
                </a:rPr>
                <a:t>  上班</a:t>
              </a:r>
              <a:r>
                <a:rPr lang="zh-TW" altLang="en-US" sz="1600" dirty="0">
                  <a:latin typeface="Noto Sans CJK TC Bold" pitchFamily="34" charset="-120"/>
                  <a:ea typeface="Noto Sans CJK TC Bold" pitchFamily="34" charset="-120"/>
                </a:rPr>
                <a:t>日 </a:t>
              </a:r>
            </a:p>
          </p:txBody>
        </p:sp>
        <p:sp>
          <p:nvSpPr>
            <p:cNvPr id="10377" name="Rectangle 5"/>
            <p:cNvSpPr>
              <a:spLocks noChangeArrowheads="1"/>
            </p:cNvSpPr>
            <p:nvPr/>
          </p:nvSpPr>
          <p:spPr bwMode="auto">
            <a:xfrm>
              <a:off x="567" y="3612"/>
              <a:ext cx="136" cy="13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378" name="Rectangle 6"/>
            <p:cNvSpPr>
              <a:spLocks noChangeArrowheads="1"/>
            </p:cNvSpPr>
            <p:nvPr/>
          </p:nvSpPr>
          <p:spPr bwMode="auto">
            <a:xfrm>
              <a:off x="2472" y="3612"/>
              <a:ext cx="136" cy="13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379" name="Rectangle 7"/>
            <p:cNvSpPr>
              <a:spLocks noChangeArrowheads="1"/>
            </p:cNvSpPr>
            <p:nvPr/>
          </p:nvSpPr>
          <p:spPr bwMode="auto">
            <a:xfrm>
              <a:off x="1519" y="3612"/>
              <a:ext cx="136" cy="13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380" name="Rectangle 8"/>
            <p:cNvSpPr>
              <a:spLocks noChangeArrowheads="1"/>
            </p:cNvSpPr>
            <p:nvPr/>
          </p:nvSpPr>
          <p:spPr bwMode="auto">
            <a:xfrm>
              <a:off x="4332" y="3612"/>
              <a:ext cx="136" cy="136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aphicFrame>
        <p:nvGraphicFramePr>
          <p:cNvPr id="412681" name="Group 9"/>
          <p:cNvGraphicFramePr>
            <a:graphicFrameLocks noGrp="1"/>
          </p:cNvGraphicFramePr>
          <p:nvPr>
            <p:ph/>
          </p:nvPr>
        </p:nvGraphicFramePr>
        <p:xfrm>
          <a:off x="684213" y="1844677"/>
          <a:ext cx="7560838" cy="3888440"/>
        </p:xfrm>
        <a:graphic>
          <a:graphicData uri="http://schemas.openxmlformats.org/drawingml/2006/table">
            <a:tbl>
              <a:tblPr/>
              <a:tblGrid>
                <a:gridCol w="639501"/>
                <a:gridCol w="915827"/>
                <a:gridCol w="915827"/>
                <a:gridCol w="913195"/>
                <a:gridCol w="915827"/>
                <a:gridCol w="915827"/>
                <a:gridCol w="915827"/>
                <a:gridCol w="1429007"/>
              </a:tblGrid>
              <a:tr h="297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一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四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五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日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H</a:t>
                      </a:r>
                      <a:endParaRPr kumimoji="1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8H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︵</a:t>
                      </a:r>
                      <a:endParaRPr kumimoji="1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國</a:t>
                      </a:r>
                      <a:endParaRPr kumimoji="1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定</a:t>
                      </a:r>
                      <a:endParaRPr kumimoji="1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假</a:t>
                      </a:r>
                      <a:endParaRPr kumimoji="1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日</a:t>
                      </a:r>
                      <a:endParaRPr kumimoji="1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︶</a:t>
                      </a:r>
                      <a:endParaRPr kumimoji="1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+1/3H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※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天災、事變或突發事件出勤</a:t>
                      </a:r>
                      <a:endParaRPr kumimoji="1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8H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︵</a:t>
                      </a:r>
                      <a:endParaRPr kumimoji="1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例</a:t>
                      </a:r>
                      <a:endParaRPr kumimoji="1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假</a:t>
                      </a:r>
                      <a:endParaRPr kumimoji="1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︶</a:t>
                      </a:r>
                      <a:endParaRPr kumimoji="1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97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+1/3H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97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+2/3H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97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+2/3H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97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+2/3H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97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+2/3H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97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+2/3H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97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+2/3H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97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31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 +1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又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1/3H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 +1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又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1/3H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 +1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又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2/3H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+2H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215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 +1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又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1/3H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 +1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又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1/3H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 +1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又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2/3H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+2H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329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11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 +1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又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2/3H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 +1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又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2/3H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 +1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又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2/3H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+2H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31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12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 +1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又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2/3H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 +1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又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2/3H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CJK TC Bold" pitchFamily="34" charset="-120"/>
                        <a:ea typeface="Noto Sans CJK TC Bold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 +1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又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2/3H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oto Sans CJK TC Bold" pitchFamily="34" charset="-120"/>
                          <a:ea typeface="Noto Sans CJK TC Bold" pitchFamily="34" charset="-120"/>
                          <a:cs typeface="Times New Roman" pitchFamily="18" charset="0"/>
                        </a:rPr>
                        <a:t>+2H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FC3F880B-29B9-48C9-BB7A-61541720E211}" type="slidenum">
              <a:rPr lang="en-US" altLang="zh-TW" smtClean="0"/>
              <a:pPr>
                <a:buNone/>
                <a:defRPr/>
              </a:pPr>
              <a:t>9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9100</TotalTime>
  <Words>1700</Words>
  <Application>Microsoft Office PowerPoint</Application>
  <PresentationFormat>如螢幕大小 (4:3)</PresentationFormat>
  <Paragraphs>420</Paragraphs>
  <Slides>20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公正</vt:lpstr>
      <vt:lpstr>勞動基準法修法說明 </vt:lpstr>
      <vt:lpstr>第23條 –(工資清冊)</vt:lpstr>
      <vt:lpstr>第34條-(輪班更換班次間隔)</vt:lpstr>
      <vt:lpstr>PowerPoint 簡報</vt:lpstr>
      <vt:lpstr>第36條-例假、休息日</vt:lpstr>
      <vt:lpstr>PowerPoint 簡報</vt:lpstr>
      <vt:lpstr>第24條-休息日加班費</vt:lpstr>
      <vt:lpstr>PowerPoint 簡報</vt:lpstr>
      <vt:lpstr>PowerPoint 簡報</vt:lpstr>
      <vt:lpstr>PowerPoint 簡報</vt:lpstr>
      <vt:lpstr>以平日每小時工資額為150元為例</vt:lpstr>
      <vt:lpstr>第37條－國定假日全國一致</vt:lpstr>
      <vt:lpstr>PowerPoint 簡報</vt:lpstr>
      <vt:lpstr>PowerPoint 簡報</vt:lpstr>
      <vt:lpstr>PowerPoint 簡報</vt:lpstr>
      <vt:lpstr>特別休假對照表</vt:lpstr>
      <vt:lpstr>第39條-休息日工資照給</vt:lpstr>
      <vt:lpstr>第74條－吹哨者條款</vt:lpstr>
      <vt:lpstr>第79條-增訂罰則上限</vt:lpstr>
      <vt:lpstr>PowerPoint 簡報</vt:lpstr>
    </vt:vector>
  </TitlesOfParts>
  <Company>ucc co.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勞動基準法的歷次修正</dc:title>
  <dc:creator>BARK</dc:creator>
  <cp:lastModifiedBy>葉時羽</cp:lastModifiedBy>
  <cp:revision>603</cp:revision>
  <dcterms:created xsi:type="dcterms:W3CDTF">2003-04-16T01:56:20Z</dcterms:created>
  <dcterms:modified xsi:type="dcterms:W3CDTF">2017-03-14T09:01:36Z</dcterms:modified>
</cp:coreProperties>
</file>